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webextensions/webextension1.xml" ContentType="application/vnd.ms-office.webextension+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420" r:id="rId2"/>
    <p:sldId id="258" r:id="rId3"/>
    <p:sldId id="441" r:id="rId4"/>
    <p:sldId id="479" r:id="rId5"/>
    <p:sldId id="285" r:id="rId6"/>
    <p:sldId id="448" r:id="rId7"/>
    <p:sldId id="425" r:id="rId8"/>
    <p:sldId id="452" r:id="rId9"/>
    <p:sldId id="456" r:id="rId10"/>
    <p:sldId id="270" r:id="rId11"/>
    <p:sldId id="423" r:id="rId12"/>
    <p:sldId id="406" r:id="rId13"/>
    <p:sldId id="410" r:id="rId14"/>
    <p:sldId id="411" r:id="rId15"/>
    <p:sldId id="426" r:id="rId16"/>
    <p:sldId id="429" r:id="rId17"/>
    <p:sldId id="465" r:id="rId18"/>
    <p:sldId id="442" r:id="rId19"/>
    <p:sldId id="467" r:id="rId20"/>
    <p:sldId id="468" r:id="rId21"/>
    <p:sldId id="469" r:id="rId22"/>
    <p:sldId id="480" r:id="rId23"/>
    <p:sldId id="363" r:id="rId24"/>
    <p:sldId id="431" r:id="rId25"/>
    <p:sldId id="430" r:id="rId26"/>
    <p:sldId id="432" r:id="rId27"/>
    <p:sldId id="433" r:id="rId28"/>
    <p:sldId id="481" r:id="rId29"/>
    <p:sldId id="434" r:id="rId30"/>
    <p:sldId id="436" r:id="rId31"/>
    <p:sldId id="313" r:id="rId32"/>
    <p:sldId id="466" r:id="rId33"/>
    <p:sldId id="473" r:id="rId34"/>
    <p:sldId id="474" r:id="rId35"/>
    <p:sldId id="475" r:id="rId36"/>
    <p:sldId id="443" r:id="rId37"/>
    <p:sldId id="444" r:id="rId38"/>
    <p:sldId id="476" r:id="rId39"/>
    <p:sldId id="478" r:id="rId40"/>
    <p:sldId id="477" r:id="rId41"/>
    <p:sldId id="472" r:id="rId42"/>
    <p:sldId id="449" r:id="rId43"/>
    <p:sldId id="455" r:id="rId44"/>
    <p:sldId id="454" r:id="rId45"/>
    <p:sldId id="457" r:id="rId46"/>
    <p:sldId id="459" r:id="rId47"/>
    <p:sldId id="458" r:id="rId48"/>
    <p:sldId id="460" r:id="rId49"/>
    <p:sldId id="464" r:id="rId50"/>
    <p:sldId id="461" r:id="rId51"/>
    <p:sldId id="256" r:id="rId52"/>
    <p:sldId id="415" r:id="rId53"/>
    <p:sldId id="416" r:id="rId54"/>
    <p:sldId id="417" r:id="rId55"/>
    <p:sldId id="418" r:id="rId56"/>
    <p:sldId id="397" r:id="rId57"/>
    <p:sldId id="391" r:id="rId58"/>
    <p:sldId id="421" r:id="rId59"/>
    <p:sldId id="470" r:id="rId60"/>
    <p:sldId id="322" r:id="rId61"/>
    <p:sldId id="321" r:id="rId6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4654"/>
    <a:srgbClr val="333541"/>
    <a:srgbClr val="2B2F39"/>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62"/>
    <p:restoredTop sz="75646"/>
  </p:normalViewPr>
  <p:slideViewPr>
    <p:cSldViewPr snapToGrid="0">
      <p:cViewPr varScale="1">
        <p:scale>
          <a:sx n="95" d="100"/>
          <a:sy n="95" d="100"/>
        </p:scale>
        <p:origin x="1056" y="184"/>
      </p:cViewPr>
      <p:guideLst/>
    </p:cSldViewPr>
  </p:slideViewPr>
  <p:notesTextViewPr>
    <p:cViewPr>
      <p:scale>
        <a:sx n="170" d="100"/>
        <a:sy n="17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A49F91-92F7-A647-A33B-EC8FCBD56E45}" type="datetimeFigureOut">
              <a:rPr lang="nl-NL" smtClean="0"/>
              <a:t>11-04-2024</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2564C1-CDB5-A744-A9C8-EA20B74375CA}" type="slidenum">
              <a:rPr lang="nl-NL" smtClean="0"/>
              <a:t>‹nr.›</a:t>
            </a:fld>
            <a:endParaRPr lang="nl-NL"/>
          </a:p>
        </p:txBody>
      </p:sp>
    </p:spTree>
    <p:extLst>
      <p:ext uri="{BB962C8B-B14F-4D97-AF65-F5344CB8AC3E}">
        <p14:creationId xmlns:p14="http://schemas.microsoft.com/office/powerpoint/2010/main" val="2802917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Welkom bij de workshop Succesverhalen maak je met AI. In deze workshop gaan jullie zelf aan de slag om samen met AI computercode te schrijven. We beginnen makkelijk en en als het een beetje mee zit hebben jullie aan het einde code ‘geschreven’ die iedere minuut de actuele wachttijd voor de securitycheck op </a:t>
            </a:r>
            <a:r>
              <a:rPr lang="nl-NL" dirty="0" err="1"/>
              <a:t>schiphol</a:t>
            </a:r>
            <a:r>
              <a:rPr lang="nl-NL" dirty="0"/>
              <a:t> opslaat.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Als je iets anders van deze workshop verwachtte is nu het moment om weg te gaan… </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1</a:t>
            </a:fld>
            <a:endParaRPr lang="nl-NL"/>
          </a:p>
        </p:txBody>
      </p:sp>
    </p:spTree>
    <p:extLst>
      <p:ext uri="{BB962C8B-B14F-4D97-AF65-F5344CB8AC3E}">
        <p14:creationId xmlns:p14="http://schemas.microsoft.com/office/powerpoint/2010/main" val="3734767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b="1" dirty="0">
                <a:latin typeface="+mn-lt"/>
              </a:rPr>
              <a:t>Voor we aan de slag gaan nog even een waarschuwing…</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10</a:t>
            </a:fld>
            <a:endParaRPr lang="nl-NL"/>
          </a:p>
        </p:txBody>
      </p:sp>
    </p:spTree>
    <p:extLst>
      <p:ext uri="{BB962C8B-B14F-4D97-AF65-F5344CB8AC3E}">
        <p14:creationId xmlns:p14="http://schemas.microsoft.com/office/powerpoint/2010/main" val="1375175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800" b="0" i="0" u="none" strike="noStrike" dirty="0">
                <a:solidFill>
                  <a:srgbClr val="000000"/>
                </a:solidFill>
                <a:effectLst/>
                <a:latin typeface="Arial" panose="020B0604020202020204" pitchFamily="34" charset="0"/>
              </a:rPr>
              <a:t>Laten we beginnen met iets eenvoudigs. Google </a:t>
            </a:r>
            <a:r>
              <a:rPr lang="nl-NL" sz="1800" b="0" i="0" u="none" strike="noStrike" dirty="0" err="1">
                <a:solidFill>
                  <a:srgbClr val="000000"/>
                </a:solidFill>
                <a:effectLst/>
                <a:latin typeface="Arial" panose="020B0604020202020204" pitchFamily="34" charset="0"/>
              </a:rPr>
              <a:t>Dorking</a:t>
            </a:r>
            <a:r>
              <a:rPr lang="nl-NL" sz="1800" b="0" i="0" u="none" strike="noStrike" dirty="0">
                <a:solidFill>
                  <a:srgbClr val="000000"/>
                </a:solidFill>
                <a:effectLst/>
                <a:latin typeface="Arial" panose="020B0604020202020204" pitchFamily="34" charset="0"/>
              </a:rPr>
              <a:t>. </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11</a:t>
            </a:fld>
            <a:endParaRPr lang="nl-NL"/>
          </a:p>
        </p:txBody>
      </p:sp>
    </p:spTree>
    <p:extLst>
      <p:ext uri="{BB962C8B-B14F-4D97-AF65-F5344CB8AC3E}">
        <p14:creationId xmlns:p14="http://schemas.microsoft.com/office/powerpoint/2010/main" val="2245951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dirty="0"/>
              <a:t>Als je bijvoorbeeld alleen maar een bepaald type bestanden wilt hebben, resultaten uit een specifieke periode of alleen van sites met een .nl domein. Die query’s kun je zelf samenstellen. Maar als je dat niet zo vaak doet is het wel even puzzelen om dat goed te doen. </a:t>
            </a:r>
          </a:p>
          <a:p>
            <a:endParaRPr lang="nl-NL"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12</a:t>
            </a:fld>
            <a:endParaRPr lang="nl-NL"/>
          </a:p>
        </p:txBody>
      </p:sp>
    </p:spTree>
    <p:extLst>
      <p:ext uri="{BB962C8B-B14F-4D97-AF65-F5344CB8AC3E}">
        <p14:creationId xmlns:p14="http://schemas.microsoft.com/office/powerpoint/2010/main" val="2707466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dirty="0"/>
              <a:t>VRAAG AI: </a:t>
            </a:r>
            <a:r>
              <a:rPr lang="nl-NL" b="0" i="0" dirty="0">
                <a:solidFill>
                  <a:srgbClr val="152542"/>
                </a:solidFill>
                <a:effectLst/>
                <a:highlight>
                  <a:srgbClr val="FFFFFF"/>
                </a:highlight>
                <a:latin typeface="__Inter_8f9154"/>
              </a:rPr>
              <a:t>Schrijf een google </a:t>
            </a:r>
            <a:r>
              <a:rPr lang="nl-NL" b="0" i="0" dirty="0" err="1">
                <a:solidFill>
                  <a:srgbClr val="152542"/>
                </a:solidFill>
                <a:effectLst/>
                <a:highlight>
                  <a:srgbClr val="FFFFFF"/>
                </a:highlight>
                <a:latin typeface="__Inter_8f9154"/>
              </a:rPr>
              <a:t>dork</a:t>
            </a:r>
            <a:r>
              <a:rPr lang="nl-NL" b="0" i="0" dirty="0">
                <a:solidFill>
                  <a:srgbClr val="152542"/>
                </a:solidFill>
                <a:effectLst/>
                <a:highlight>
                  <a:srgbClr val="FFFFFF"/>
                </a:highlight>
                <a:latin typeface="__Inter_8f9154"/>
              </a:rPr>
              <a:t> query voor me waarmee ik alle pdf's kan vinden op </a:t>
            </a:r>
            <a:r>
              <a:rPr lang="nl-NL" b="0" i="0" dirty="0" err="1">
                <a:solidFill>
                  <a:srgbClr val="152542"/>
                </a:solidFill>
                <a:effectLst/>
                <a:highlight>
                  <a:srgbClr val="FFFFFF"/>
                </a:highlight>
                <a:latin typeface="__Inter_8f9154"/>
              </a:rPr>
              <a:t>overheid.nl</a:t>
            </a:r>
            <a:r>
              <a:rPr lang="nl-NL" b="0" i="0" dirty="0">
                <a:solidFill>
                  <a:srgbClr val="152542"/>
                </a:solidFill>
                <a:effectLst/>
                <a:highlight>
                  <a:srgbClr val="FFFFFF"/>
                </a:highlight>
                <a:latin typeface="__Inter_8f9154"/>
              </a:rPr>
              <a:t> waar stokstofreductie in de titel staat </a:t>
            </a:r>
            <a:br>
              <a:rPr lang="nl-NL" dirty="0"/>
            </a:br>
            <a:endParaRPr lang="nl-NL" dirty="0"/>
          </a:p>
          <a:p>
            <a:pPr marL="0" indent="0">
              <a:buNone/>
            </a:pPr>
            <a:r>
              <a:rPr lang="nl-NL" dirty="0"/>
              <a:t>OUTPUT AI: </a:t>
            </a:r>
            <a:r>
              <a:rPr lang="nl-NL" dirty="0" err="1"/>
              <a:t>site:overheid.nl</a:t>
            </a:r>
            <a:r>
              <a:rPr lang="nl-NL" dirty="0"/>
              <a:t> </a:t>
            </a:r>
            <a:r>
              <a:rPr lang="nl-NL" dirty="0" err="1"/>
              <a:t>filetype:pdf</a:t>
            </a:r>
            <a:r>
              <a:rPr lang="nl-NL" dirty="0"/>
              <a:t> </a:t>
            </a:r>
            <a:r>
              <a:rPr lang="nl-NL" dirty="0" err="1"/>
              <a:t>intitle:stikstofreductie</a:t>
            </a: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13</a:t>
            </a:fld>
            <a:endParaRPr lang="nl-NL"/>
          </a:p>
        </p:txBody>
      </p:sp>
    </p:spTree>
    <p:extLst>
      <p:ext uri="{BB962C8B-B14F-4D97-AF65-F5344CB8AC3E}">
        <p14:creationId xmlns:p14="http://schemas.microsoft.com/office/powerpoint/2010/main" val="62424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Ze zouden vier resultaten moeten vinden. </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14</a:t>
            </a:fld>
            <a:endParaRPr lang="nl-NL"/>
          </a:p>
        </p:txBody>
      </p:sp>
    </p:spTree>
    <p:extLst>
      <p:ext uri="{BB962C8B-B14F-4D97-AF65-F5344CB8AC3E}">
        <p14:creationId xmlns:p14="http://schemas.microsoft.com/office/powerpoint/2010/main" val="3722539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dirty="0"/>
              <a:t>VRAAG AI: </a:t>
            </a:r>
            <a:r>
              <a:rPr lang="nl-NL" b="0" i="0" dirty="0">
                <a:solidFill>
                  <a:srgbClr val="152542"/>
                </a:solidFill>
                <a:effectLst/>
                <a:latin typeface="__Inter_8f9154"/>
              </a:rPr>
              <a:t>en nu wil ik alleen documenten waar de woorden coalitieakkoord en klimaatakkoord voor komen</a:t>
            </a:r>
            <a:endParaRPr lang="nl-NL" dirty="0"/>
          </a:p>
          <a:p>
            <a:endParaRPr lang="nl-NL" dirty="0"/>
          </a:p>
          <a:p>
            <a:r>
              <a:rPr lang="nl-NL" dirty="0"/>
              <a:t>OUTPUT </a:t>
            </a:r>
            <a:r>
              <a:rPr lang="nl-NL" dirty="0" err="1"/>
              <a:t>AI:site:overheid.nl</a:t>
            </a:r>
            <a:r>
              <a:rPr lang="nl-NL" dirty="0"/>
              <a:t> </a:t>
            </a:r>
            <a:r>
              <a:rPr lang="nl-NL" dirty="0" err="1"/>
              <a:t>filetype:pdf</a:t>
            </a:r>
            <a:r>
              <a:rPr lang="nl-NL" dirty="0"/>
              <a:t> </a:t>
            </a:r>
            <a:r>
              <a:rPr lang="nl-NL" dirty="0" err="1"/>
              <a:t>intitle:stikstofreductie</a:t>
            </a:r>
            <a:r>
              <a:rPr lang="nl-NL" dirty="0"/>
              <a:t> klimaatakkoord AND coalitieakkoord</a:t>
            </a:r>
          </a:p>
          <a:p>
            <a:endParaRPr lang="nl-NL"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15</a:t>
            </a:fld>
            <a:endParaRPr lang="nl-NL"/>
          </a:p>
        </p:txBody>
      </p:sp>
    </p:spTree>
    <p:extLst>
      <p:ext uri="{BB962C8B-B14F-4D97-AF65-F5344CB8AC3E}">
        <p14:creationId xmlns:p14="http://schemas.microsoft.com/office/powerpoint/2010/main" val="2305442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16</a:t>
            </a:fld>
            <a:endParaRPr lang="nl-NL"/>
          </a:p>
        </p:txBody>
      </p:sp>
    </p:spTree>
    <p:extLst>
      <p:ext uri="{BB962C8B-B14F-4D97-AF65-F5344CB8AC3E}">
        <p14:creationId xmlns:p14="http://schemas.microsoft.com/office/powerpoint/2010/main" val="814669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17</a:t>
            </a:fld>
            <a:endParaRPr lang="nl-NL"/>
          </a:p>
        </p:txBody>
      </p:sp>
    </p:spTree>
    <p:extLst>
      <p:ext uri="{BB962C8B-B14F-4D97-AF65-F5344CB8AC3E}">
        <p14:creationId xmlns:p14="http://schemas.microsoft.com/office/powerpoint/2010/main" val="26748575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18</a:t>
            </a:fld>
            <a:endParaRPr lang="nl-NL"/>
          </a:p>
        </p:txBody>
      </p:sp>
    </p:spTree>
    <p:extLst>
      <p:ext uri="{BB962C8B-B14F-4D97-AF65-F5344CB8AC3E}">
        <p14:creationId xmlns:p14="http://schemas.microsoft.com/office/powerpoint/2010/main" val="26567397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19</a:t>
            </a:fld>
            <a:endParaRPr lang="nl-NL"/>
          </a:p>
        </p:txBody>
      </p:sp>
    </p:spTree>
    <p:extLst>
      <p:ext uri="{BB962C8B-B14F-4D97-AF65-F5344CB8AC3E}">
        <p14:creationId xmlns:p14="http://schemas.microsoft.com/office/powerpoint/2010/main" val="3949180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b="0" i="0" u="none" strike="noStrike" dirty="0">
                <a:solidFill>
                  <a:srgbClr val="000000"/>
                </a:solidFill>
                <a:effectLst/>
                <a:latin typeface="Arial" panose="020B0604020202020204" pitchFamily="34" charset="0"/>
              </a:rPr>
              <a:t>Mijn naam is Just Vervaart en ik ben werkzaam als onderzoeksjournalist voor Omroep Gelderland en bij BureauRegio. Ik maak in veel van mijn onderzoeken gebruik van data en open source bronnen en </a:t>
            </a:r>
            <a:r>
              <a:rPr lang="nl-NL" sz="1800" b="0" i="0" u="none" strike="noStrike" dirty="0" err="1">
                <a:solidFill>
                  <a:srgbClr val="000000"/>
                </a:solidFill>
                <a:effectLst/>
                <a:latin typeface="Arial" panose="020B0604020202020204" pitchFamily="34" charset="0"/>
              </a:rPr>
              <a:t>ChatGPT</a:t>
            </a:r>
            <a:r>
              <a:rPr lang="nl-NL" sz="1800" b="0" i="0" u="none" strike="noStrike" dirty="0">
                <a:solidFill>
                  <a:srgbClr val="000000"/>
                </a:solidFill>
                <a:effectLst/>
                <a:latin typeface="Arial" panose="020B0604020202020204" pitchFamily="34" charset="0"/>
              </a:rPr>
              <a:t> is sinds vorig jaar een zeer handig hulpmiddel. Dit gaf me de mogelijkheid om een aantal verhalen te maken die ik anders niet had kunnen vertellen.</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2</a:t>
            </a:fld>
            <a:endParaRPr lang="nl-NL"/>
          </a:p>
        </p:txBody>
      </p:sp>
    </p:spTree>
    <p:extLst>
      <p:ext uri="{BB962C8B-B14F-4D97-AF65-F5344CB8AC3E}">
        <p14:creationId xmlns:p14="http://schemas.microsoft.com/office/powerpoint/2010/main" val="3780698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sz="1200" dirty="0"/>
              <a:t>VRAAG: </a:t>
            </a:r>
            <a:r>
              <a:rPr lang="nl-NL" b="0" i="0" dirty="0">
                <a:solidFill>
                  <a:srgbClr val="152542"/>
                </a:solidFill>
                <a:effectLst/>
                <a:highlight>
                  <a:srgbClr val="FFFFFF"/>
                </a:highlight>
                <a:latin typeface="__Inter_8f9154"/>
              </a:rPr>
              <a:t>Schrijf een query die op wikidata opzoekt wat het geslacht van Mart Rutte is en wanneer hij geboren is. </a:t>
            </a:r>
            <a:br>
              <a:rPr lang="nl-NL" dirty="0"/>
            </a:br>
            <a:br>
              <a:rPr lang="nl-NL" b="0" i="0" dirty="0">
                <a:effectLst/>
                <a:latin typeface="var(--zi-font-sans)"/>
              </a:rPr>
            </a:br>
            <a:r>
              <a:rPr lang="nl-NL" b="0" i="0" dirty="0">
                <a:solidFill>
                  <a:srgbClr val="F8F8F2"/>
                </a:solidFill>
                <a:effectLst/>
                <a:highlight>
                  <a:srgbClr val="2B2B2B"/>
                </a:highlight>
                <a:latin typeface="ui-monospace"/>
              </a:rPr>
              <a:t>SELECT ?</a:t>
            </a:r>
            <a:r>
              <a:rPr lang="nl-NL" b="0" i="0" dirty="0" err="1">
                <a:solidFill>
                  <a:srgbClr val="F8F8F2"/>
                </a:solidFill>
                <a:effectLst/>
                <a:highlight>
                  <a:srgbClr val="2B2B2B"/>
                </a:highlight>
                <a:latin typeface="ui-monospace"/>
              </a:rPr>
              <a:t>genderLabel</a:t>
            </a:r>
            <a:r>
              <a:rPr lang="nl-NL" b="0" i="0" dirty="0">
                <a:solidFill>
                  <a:srgbClr val="F8F8F2"/>
                </a:solidFill>
                <a:effectLst/>
                <a:highlight>
                  <a:srgbClr val="2B2B2B"/>
                </a:highlight>
                <a:latin typeface="ui-monospace"/>
              </a:rPr>
              <a:t> ?</a:t>
            </a:r>
            <a:r>
              <a:rPr lang="nl-NL" b="0" i="0" dirty="0" err="1">
                <a:solidFill>
                  <a:srgbClr val="F8F8F2"/>
                </a:solidFill>
                <a:effectLst/>
                <a:highlight>
                  <a:srgbClr val="2B2B2B"/>
                </a:highlight>
                <a:latin typeface="ui-monospace"/>
              </a:rPr>
              <a:t>dateOfBirth</a:t>
            </a:r>
            <a:r>
              <a:rPr lang="nl-NL" b="0" i="0" dirty="0">
                <a:solidFill>
                  <a:srgbClr val="F8F8F2"/>
                </a:solidFill>
                <a:effectLst/>
                <a:highlight>
                  <a:srgbClr val="2B2B2B"/>
                </a:highlight>
                <a:latin typeface="ui-monospace"/>
              </a:rPr>
              <a:t> WHERE {</a:t>
            </a:r>
          </a:p>
          <a:p>
            <a:pPr algn="l"/>
            <a:r>
              <a:rPr lang="nl-NL" b="0" i="0" dirty="0">
                <a:solidFill>
                  <a:srgbClr val="F8F8F2"/>
                </a:solidFill>
                <a:effectLst/>
                <a:highlight>
                  <a:srgbClr val="2B2B2B"/>
                </a:highlight>
                <a:latin typeface="ui-monospace"/>
              </a:rPr>
              <a:t>  wd:Q57792 wdt:P21 ?gender .</a:t>
            </a:r>
          </a:p>
          <a:p>
            <a:pPr algn="l"/>
            <a:r>
              <a:rPr lang="nl-NL" b="0" i="0" dirty="0">
                <a:solidFill>
                  <a:srgbClr val="F8F8F2"/>
                </a:solidFill>
                <a:effectLst/>
                <a:highlight>
                  <a:srgbClr val="2B2B2B"/>
                </a:highlight>
                <a:latin typeface="ui-monospace"/>
              </a:rPr>
              <a:t>  wd:Q57792 wdt:P569 ?</a:t>
            </a:r>
            <a:r>
              <a:rPr lang="nl-NL" b="0" i="0" dirty="0" err="1">
                <a:solidFill>
                  <a:srgbClr val="F8F8F2"/>
                </a:solidFill>
                <a:effectLst/>
                <a:highlight>
                  <a:srgbClr val="2B2B2B"/>
                </a:highlight>
                <a:latin typeface="ui-monospace"/>
              </a:rPr>
              <a:t>dateOfBirth</a:t>
            </a:r>
            <a:r>
              <a:rPr lang="nl-NL" b="0" i="0" dirty="0">
                <a:solidFill>
                  <a:srgbClr val="F8F8F2"/>
                </a:solidFill>
                <a:effectLst/>
                <a:highlight>
                  <a:srgbClr val="2B2B2B"/>
                </a:highlight>
                <a:latin typeface="ui-monospace"/>
              </a:rPr>
              <a:t> .</a:t>
            </a:r>
          </a:p>
          <a:p>
            <a:pPr algn="l"/>
            <a:r>
              <a:rPr lang="nl-NL" b="0" i="0" dirty="0">
                <a:solidFill>
                  <a:srgbClr val="F8F8F2"/>
                </a:solidFill>
                <a:effectLst/>
                <a:highlight>
                  <a:srgbClr val="2B2B2B"/>
                </a:highlight>
                <a:latin typeface="ui-monospace"/>
              </a:rPr>
              <a:t>  SERVICE </a:t>
            </a:r>
            <a:r>
              <a:rPr lang="nl-NL" b="0" i="0" dirty="0" err="1">
                <a:solidFill>
                  <a:srgbClr val="F8F8F2"/>
                </a:solidFill>
                <a:effectLst/>
                <a:highlight>
                  <a:srgbClr val="2B2B2B"/>
                </a:highlight>
                <a:latin typeface="ui-monospace"/>
              </a:rPr>
              <a:t>wikibase:label</a:t>
            </a:r>
            <a:r>
              <a:rPr lang="nl-NL" b="0" i="0" dirty="0">
                <a:solidFill>
                  <a:srgbClr val="F8F8F2"/>
                </a:solidFill>
                <a:effectLst/>
                <a:highlight>
                  <a:srgbClr val="2B2B2B"/>
                </a:highlight>
                <a:latin typeface="ui-monospace"/>
              </a:rPr>
              <a:t> { </a:t>
            </a:r>
            <a:r>
              <a:rPr lang="nl-NL" b="0" i="0" dirty="0" err="1">
                <a:solidFill>
                  <a:srgbClr val="F8F8F2"/>
                </a:solidFill>
                <a:effectLst/>
                <a:highlight>
                  <a:srgbClr val="2B2B2B"/>
                </a:highlight>
                <a:latin typeface="ui-monospace"/>
              </a:rPr>
              <a:t>bd:serviceParam</a:t>
            </a:r>
            <a:r>
              <a:rPr lang="nl-NL" b="0" i="0" dirty="0">
                <a:solidFill>
                  <a:srgbClr val="F8F8F2"/>
                </a:solidFill>
                <a:effectLst/>
                <a:highlight>
                  <a:srgbClr val="2B2B2B"/>
                </a:highlight>
                <a:latin typeface="ui-monospace"/>
              </a:rPr>
              <a:t> </a:t>
            </a:r>
            <a:r>
              <a:rPr lang="nl-NL" b="0" i="0" dirty="0" err="1">
                <a:solidFill>
                  <a:srgbClr val="F8F8F2"/>
                </a:solidFill>
                <a:effectLst/>
                <a:highlight>
                  <a:srgbClr val="2B2B2B"/>
                </a:highlight>
                <a:latin typeface="ui-monospace"/>
              </a:rPr>
              <a:t>wikibase:language</a:t>
            </a:r>
            <a:r>
              <a:rPr lang="nl-NL" b="0" i="0" dirty="0">
                <a:solidFill>
                  <a:srgbClr val="F8F8F2"/>
                </a:solidFill>
                <a:effectLst/>
                <a:highlight>
                  <a:srgbClr val="2B2B2B"/>
                </a:highlight>
                <a:latin typeface="ui-monospace"/>
              </a:rPr>
              <a:t> "[AUTO_LANGUAGE],nl". }</a:t>
            </a:r>
          </a:p>
          <a:p>
            <a:pPr algn="l"/>
            <a:r>
              <a:rPr lang="nl-NL" b="0" i="0" dirty="0">
                <a:solidFill>
                  <a:srgbClr val="F8F8F2"/>
                </a:solidFill>
                <a:effectLst/>
                <a:highlight>
                  <a:srgbClr val="2B2B2B"/>
                </a:highlight>
                <a:latin typeface="ui-monospace"/>
              </a:rPr>
              <a:t>}</a:t>
            </a:r>
            <a:endParaRPr lang="nl-NL" b="0" i="0" dirty="0">
              <a:effectLst/>
              <a:latin typeface="var(--zi-font-sans)"/>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20</a:t>
            </a:fld>
            <a:endParaRPr lang="nl-NL"/>
          </a:p>
        </p:txBody>
      </p:sp>
    </p:spTree>
    <p:extLst>
      <p:ext uri="{BB962C8B-B14F-4D97-AF65-F5344CB8AC3E}">
        <p14:creationId xmlns:p14="http://schemas.microsoft.com/office/powerpoint/2010/main" val="18347793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sz="1200" dirty="0"/>
              <a:t>VRAAG: </a:t>
            </a:r>
            <a:r>
              <a:rPr lang="nl-NL" b="0" i="0" dirty="0">
                <a:solidFill>
                  <a:srgbClr val="152542"/>
                </a:solidFill>
                <a:effectLst/>
                <a:latin typeface="__Inter_8f9154"/>
              </a:rPr>
              <a:t>Het Wikidata nummer voor minister president in Nederland is Q3058109. Ik wil een query die bepaald hoe vaak het een man was en hoe vaak een vrouw. </a:t>
            </a:r>
          </a:p>
          <a:p>
            <a:pPr algn="l"/>
            <a:br>
              <a:rPr lang="nl-NL" b="0" i="0" dirty="0">
                <a:effectLst/>
                <a:latin typeface="var(--zi-font-sans)"/>
              </a:rPr>
            </a:br>
            <a:r>
              <a:rPr lang="nl-NL" b="0" i="0" dirty="0">
                <a:solidFill>
                  <a:srgbClr val="F8F8F2"/>
                </a:solidFill>
                <a:effectLst/>
                <a:highlight>
                  <a:srgbClr val="2B2B2B"/>
                </a:highlight>
                <a:latin typeface="ui-monospace"/>
              </a:rPr>
              <a:t>SELECT ?</a:t>
            </a:r>
            <a:r>
              <a:rPr lang="nl-NL" b="0" i="0" dirty="0" err="1">
                <a:solidFill>
                  <a:srgbClr val="F8F8F2"/>
                </a:solidFill>
                <a:effectLst/>
                <a:highlight>
                  <a:srgbClr val="2B2B2B"/>
                </a:highlight>
                <a:latin typeface="ui-monospace"/>
              </a:rPr>
              <a:t>sexLabel</a:t>
            </a:r>
            <a:r>
              <a:rPr lang="nl-NL" b="0" i="0" dirty="0">
                <a:solidFill>
                  <a:srgbClr val="F8F8F2"/>
                </a:solidFill>
                <a:effectLst/>
                <a:highlight>
                  <a:srgbClr val="2B2B2B"/>
                </a:highlight>
                <a:latin typeface="ui-monospace"/>
              </a:rPr>
              <a:t> (COUNT(?</a:t>
            </a:r>
            <a:r>
              <a:rPr lang="nl-NL" b="0" i="0" dirty="0" err="1">
                <a:solidFill>
                  <a:srgbClr val="F8F8F2"/>
                </a:solidFill>
                <a:effectLst/>
                <a:highlight>
                  <a:srgbClr val="2B2B2B"/>
                </a:highlight>
                <a:latin typeface="ui-monospace"/>
              </a:rPr>
              <a:t>sex</a:t>
            </a:r>
            <a:r>
              <a:rPr lang="nl-NL" b="0" i="0" dirty="0">
                <a:solidFill>
                  <a:srgbClr val="F8F8F2"/>
                </a:solidFill>
                <a:effectLst/>
                <a:highlight>
                  <a:srgbClr val="2B2B2B"/>
                </a:highlight>
                <a:latin typeface="ui-monospace"/>
              </a:rPr>
              <a:t>) AS ?</a:t>
            </a:r>
            <a:r>
              <a:rPr lang="nl-NL" b="0" i="0" dirty="0" err="1">
                <a:solidFill>
                  <a:srgbClr val="F8F8F2"/>
                </a:solidFill>
                <a:effectLst/>
                <a:highlight>
                  <a:srgbClr val="2B2B2B"/>
                </a:highlight>
                <a:latin typeface="ui-monospace"/>
              </a:rPr>
              <a:t>count</a:t>
            </a:r>
            <a:r>
              <a:rPr lang="nl-NL" b="0" i="0" dirty="0">
                <a:solidFill>
                  <a:srgbClr val="F8F8F2"/>
                </a:solidFill>
                <a:effectLst/>
                <a:highlight>
                  <a:srgbClr val="2B2B2B"/>
                </a:highlight>
                <a:latin typeface="ui-monospace"/>
              </a:rPr>
              <a:t>) WHERE {</a:t>
            </a:r>
          </a:p>
          <a:p>
            <a:pPr algn="l"/>
            <a:r>
              <a:rPr lang="nl-NL" b="0" i="0" dirty="0">
                <a:solidFill>
                  <a:srgbClr val="F8F8F2"/>
                </a:solidFill>
                <a:effectLst/>
                <a:highlight>
                  <a:srgbClr val="2B2B2B"/>
                </a:highlight>
                <a:latin typeface="ui-monospace"/>
              </a:rPr>
              <a:t>  ?person wdt:P39 wd:Q3058109; </a:t>
            </a:r>
          </a:p>
          <a:p>
            <a:pPr algn="l"/>
            <a:r>
              <a:rPr lang="nl-NL" b="0" i="0" dirty="0">
                <a:solidFill>
                  <a:srgbClr val="F8F8F2"/>
                </a:solidFill>
                <a:effectLst/>
                <a:highlight>
                  <a:srgbClr val="2B2B2B"/>
                </a:highlight>
                <a:latin typeface="ui-monospace"/>
              </a:rPr>
              <a:t>          wdt:P21 ?</a:t>
            </a:r>
            <a:r>
              <a:rPr lang="nl-NL" b="0" i="0" dirty="0" err="1">
                <a:solidFill>
                  <a:srgbClr val="F8F8F2"/>
                </a:solidFill>
                <a:effectLst/>
                <a:highlight>
                  <a:srgbClr val="2B2B2B"/>
                </a:highlight>
                <a:latin typeface="ui-monospace"/>
              </a:rPr>
              <a:t>sex</a:t>
            </a:r>
            <a:r>
              <a:rPr lang="nl-NL" b="0" i="0" dirty="0">
                <a:solidFill>
                  <a:srgbClr val="F8F8F2"/>
                </a:solidFill>
                <a:effectLst/>
                <a:highlight>
                  <a:srgbClr val="2B2B2B"/>
                </a:highlight>
                <a:latin typeface="ui-monospace"/>
              </a:rPr>
              <a:t>.        </a:t>
            </a:r>
          </a:p>
          <a:p>
            <a:pPr algn="l"/>
            <a:r>
              <a:rPr lang="nl-NL" b="0" i="0" dirty="0">
                <a:solidFill>
                  <a:srgbClr val="F8F8F2"/>
                </a:solidFill>
                <a:effectLst/>
                <a:highlight>
                  <a:srgbClr val="2B2B2B"/>
                </a:highlight>
                <a:latin typeface="ui-monospace"/>
              </a:rPr>
              <a:t>  SERVICE </a:t>
            </a:r>
            <a:r>
              <a:rPr lang="nl-NL" b="0" i="0" dirty="0" err="1">
                <a:solidFill>
                  <a:srgbClr val="F8F8F2"/>
                </a:solidFill>
                <a:effectLst/>
                <a:highlight>
                  <a:srgbClr val="2B2B2B"/>
                </a:highlight>
                <a:latin typeface="ui-monospace"/>
              </a:rPr>
              <a:t>wikibase:label</a:t>
            </a:r>
            <a:r>
              <a:rPr lang="nl-NL" b="0" i="0" dirty="0">
                <a:solidFill>
                  <a:srgbClr val="F8F8F2"/>
                </a:solidFill>
                <a:effectLst/>
                <a:highlight>
                  <a:srgbClr val="2B2B2B"/>
                </a:highlight>
                <a:latin typeface="ui-monospace"/>
              </a:rPr>
              <a:t> { </a:t>
            </a:r>
            <a:r>
              <a:rPr lang="nl-NL" b="0" i="0" dirty="0" err="1">
                <a:solidFill>
                  <a:srgbClr val="F8F8F2"/>
                </a:solidFill>
                <a:effectLst/>
                <a:highlight>
                  <a:srgbClr val="2B2B2B"/>
                </a:highlight>
                <a:latin typeface="ui-monospace"/>
              </a:rPr>
              <a:t>bd:serviceParam</a:t>
            </a:r>
            <a:r>
              <a:rPr lang="nl-NL" b="0" i="0" dirty="0">
                <a:solidFill>
                  <a:srgbClr val="F8F8F2"/>
                </a:solidFill>
                <a:effectLst/>
                <a:highlight>
                  <a:srgbClr val="2B2B2B"/>
                </a:highlight>
                <a:latin typeface="ui-monospace"/>
              </a:rPr>
              <a:t> </a:t>
            </a:r>
            <a:r>
              <a:rPr lang="nl-NL" b="0" i="0" dirty="0" err="1">
                <a:solidFill>
                  <a:srgbClr val="F8F8F2"/>
                </a:solidFill>
                <a:effectLst/>
                <a:highlight>
                  <a:srgbClr val="2B2B2B"/>
                </a:highlight>
                <a:latin typeface="ui-monospace"/>
              </a:rPr>
              <a:t>wikibase:language</a:t>
            </a:r>
            <a:r>
              <a:rPr lang="nl-NL" b="0" i="0" dirty="0">
                <a:solidFill>
                  <a:srgbClr val="F8F8F2"/>
                </a:solidFill>
                <a:effectLst/>
                <a:highlight>
                  <a:srgbClr val="2B2B2B"/>
                </a:highlight>
                <a:latin typeface="ui-monospace"/>
              </a:rPr>
              <a:t> "[AUTO_LANGUAGE],en". }</a:t>
            </a:r>
          </a:p>
          <a:p>
            <a:pPr algn="l"/>
            <a:r>
              <a:rPr lang="nl-NL" b="0" i="0" dirty="0">
                <a:solidFill>
                  <a:srgbClr val="F8F8F2"/>
                </a:solidFill>
                <a:effectLst/>
                <a:highlight>
                  <a:srgbClr val="2B2B2B"/>
                </a:highlight>
                <a:latin typeface="ui-monospace"/>
              </a:rPr>
              <a:t>} GROUP BY ?</a:t>
            </a:r>
            <a:r>
              <a:rPr lang="nl-NL" b="0" i="0" dirty="0" err="1">
                <a:solidFill>
                  <a:srgbClr val="F8F8F2"/>
                </a:solidFill>
                <a:effectLst/>
                <a:highlight>
                  <a:srgbClr val="2B2B2B"/>
                </a:highlight>
                <a:latin typeface="ui-monospace"/>
              </a:rPr>
              <a:t>sexLabel</a:t>
            </a:r>
            <a:endParaRPr lang="nl-NL" b="0" i="0" dirty="0">
              <a:effectLst/>
              <a:latin typeface="var(--zi-font-sans)"/>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21</a:t>
            </a:fld>
            <a:endParaRPr lang="nl-NL"/>
          </a:p>
        </p:txBody>
      </p:sp>
    </p:spTree>
    <p:extLst>
      <p:ext uri="{BB962C8B-B14F-4D97-AF65-F5344CB8AC3E}">
        <p14:creationId xmlns:p14="http://schemas.microsoft.com/office/powerpoint/2010/main" val="771895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sz="1200" dirty="0"/>
              <a:t>VRAAG AI: </a:t>
            </a:r>
            <a:r>
              <a:rPr lang="nl-NL" b="0" i="0" dirty="0">
                <a:solidFill>
                  <a:srgbClr val="152542"/>
                </a:solidFill>
                <a:effectLst/>
                <a:highlight>
                  <a:srgbClr val="FFFFFF"/>
                </a:highlight>
                <a:latin typeface="__Inter_8f9154"/>
              </a:rPr>
              <a:t>Kun je voor iedere minister president uitrekenen hoe lang ze die functie bekleed hebben?</a:t>
            </a:r>
          </a:p>
          <a:p>
            <a:pPr algn="l"/>
            <a:br>
              <a:rPr lang="nl-NL" b="0" i="0" dirty="0">
                <a:effectLst/>
                <a:latin typeface="var(--zi-font-sans)"/>
              </a:rPr>
            </a:br>
            <a:r>
              <a:rPr lang="nl-NL" b="0" i="0" dirty="0">
                <a:solidFill>
                  <a:srgbClr val="F8F8F2"/>
                </a:solidFill>
                <a:effectLst/>
                <a:highlight>
                  <a:srgbClr val="2B2B2B"/>
                </a:highlight>
                <a:latin typeface="ui-monospace"/>
              </a:rPr>
              <a:t>SELECT ?</a:t>
            </a:r>
            <a:r>
              <a:rPr lang="nl-NL" b="0" i="0" dirty="0" err="1">
                <a:solidFill>
                  <a:srgbClr val="F8F8F2"/>
                </a:solidFill>
                <a:effectLst/>
                <a:highlight>
                  <a:srgbClr val="2B2B2B"/>
                </a:highlight>
                <a:latin typeface="ui-monospace"/>
              </a:rPr>
              <a:t>personLabel</a:t>
            </a:r>
            <a:r>
              <a:rPr lang="nl-NL" b="0" i="0" dirty="0">
                <a:solidFill>
                  <a:srgbClr val="F8F8F2"/>
                </a:solidFill>
                <a:effectLst/>
                <a:highlight>
                  <a:srgbClr val="2B2B2B"/>
                </a:highlight>
                <a:latin typeface="ui-monospace"/>
              </a:rPr>
              <a:t> ?</a:t>
            </a:r>
            <a:r>
              <a:rPr lang="nl-NL" b="0" i="0" dirty="0" err="1">
                <a:solidFill>
                  <a:srgbClr val="F8F8F2"/>
                </a:solidFill>
                <a:effectLst/>
                <a:highlight>
                  <a:srgbClr val="2B2B2B"/>
                </a:highlight>
                <a:latin typeface="ui-monospace"/>
              </a:rPr>
              <a:t>startDate</a:t>
            </a:r>
            <a:r>
              <a:rPr lang="nl-NL" b="0" i="0" dirty="0">
                <a:solidFill>
                  <a:srgbClr val="F8F8F2"/>
                </a:solidFill>
                <a:effectLst/>
                <a:highlight>
                  <a:srgbClr val="2B2B2B"/>
                </a:highlight>
                <a:latin typeface="ui-monospace"/>
              </a:rPr>
              <a:t> ?</a:t>
            </a:r>
            <a:r>
              <a:rPr lang="nl-NL" b="0" i="0" dirty="0" err="1">
                <a:solidFill>
                  <a:srgbClr val="F8F8F2"/>
                </a:solidFill>
                <a:effectLst/>
                <a:highlight>
                  <a:srgbClr val="2B2B2B"/>
                </a:highlight>
                <a:latin typeface="ui-monospace"/>
              </a:rPr>
              <a:t>endDate</a:t>
            </a:r>
            <a:r>
              <a:rPr lang="nl-NL" b="0" i="0" dirty="0">
                <a:solidFill>
                  <a:srgbClr val="F8F8F2"/>
                </a:solidFill>
                <a:effectLst/>
                <a:highlight>
                  <a:srgbClr val="2B2B2B"/>
                </a:highlight>
                <a:latin typeface="ui-monospace"/>
              </a:rPr>
              <a:t> (YEAR(?</a:t>
            </a:r>
            <a:r>
              <a:rPr lang="nl-NL" b="0" i="0" dirty="0" err="1">
                <a:solidFill>
                  <a:srgbClr val="F8F8F2"/>
                </a:solidFill>
                <a:effectLst/>
                <a:highlight>
                  <a:srgbClr val="2B2B2B"/>
                </a:highlight>
                <a:latin typeface="ui-monospace"/>
              </a:rPr>
              <a:t>endDate</a:t>
            </a:r>
            <a:r>
              <a:rPr lang="nl-NL" b="0" i="0" dirty="0">
                <a:solidFill>
                  <a:srgbClr val="F8F8F2"/>
                </a:solidFill>
                <a:effectLst/>
                <a:highlight>
                  <a:srgbClr val="2B2B2B"/>
                </a:highlight>
                <a:latin typeface="ui-monospace"/>
              </a:rPr>
              <a:t>)-YEAR(?</a:t>
            </a:r>
            <a:r>
              <a:rPr lang="nl-NL" b="0" i="0" dirty="0" err="1">
                <a:solidFill>
                  <a:srgbClr val="F8F8F2"/>
                </a:solidFill>
                <a:effectLst/>
                <a:highlight>
                  <a:srgbClr val="2B2B2B"/>
                </a:highlight>
                <a:latin typeface="ui-monospace"/>
              </a:rPr>
              <a:t>startDate</a:t>
            </a:r>
            <a:r>
              <a:rPr lang="nl-NL" b="0" i="0" dirty="0">
                <a:solidFill>
                  <a:srgbClr val="F8F8F2"/>
                </a:solidFill>
                <a:effectLst/>
                <a:highlight>
                  <a:srgbClr val="2B2B2B"/>
                </a:highlight>
                <a:latin typeface="ui-monospace"/>
              </a:rPr>
              <a:t>) as ?</a:t>
            </a:r>
            <a:r>
              <a:rPr lang="nl-NL" b="0" i="0" dirty="0" err="1">
                <a:solidFill>
                  <a:srgbClr val="F8F8F2"/>
                </a:solidFill>
                <a:effectLst/>
                <a:highlight>
                  <a:srgbClr val="2B2B2B"/>
                </a:highlight>
                <a:latin typeface="ui-monospace"/>
              </a:rPr>
              <a:t>yearsInOffice</a:t>
            </a:r>
            <a:r>
              <a:rPr lang="nl-NL" b="0" i="0" dirty="0">
                <a:solidFill>
                  <a:srgbClr val="F8F8F2"/>
                </a:solidFill>
                <a:effectLst/>
                <a:highlight>
                  <a:srgbClr val="2B2B2B"/>
                </a:highlight>
                <a:latin typeface="ui-monospace"/>
              </a:rPr>
              <a:t>) WHERE { ?person wdt:P39 wd:Q3058109; p:P39 ?</a:t>
            </a:r>
            <a:r>
              <a:rPr lang="nl-NL" b="0" i="0" dirty="0" err="1">
                <a:solidFill>
                  <a:srgbClr val="F8F8F2"/>
                </a:solidFill>
                <a:effectLst/>
                <a:highlight>
                  <a:srgbClr val="2B2B2B"/>
                </a:highlight>
                <a:latin typeface="ui-monospace"/>
              </a:rPr>
              <a:t>positionStatement</a:t>
            </a:r>
            <a:r>
              <a:rPr lang="nl-NL" b="0" i="0" dirty="0">
                <a:solidFill>
                  <a:srgbClr val="F8F8F2"/>
                </a:solidFill>
                <a:effectLst/>
                <a:highlight>
                  <a:srgbClr val="2B2B2B"/>
                </a:highlight>
                <a:latin typeface="ui-monospace"/>
              </a:rPr>
              <a:t>. ?</a:t>
            </a:r>
            <a:r>
              <a:rPr lang="nl-NL" b="0" i="0" dirty="0" err="1">
                <a:solidFill>
                  <a:srgbClr val="F8F8F2"/>
                </a:solidFill>
                <a:effectLst/>
                <a:highlight>
                  <a:srgbClr val="2B2B2B"/>
                </a:highlight>
                <a:latin typeface="ui-monospace"/>
              </a:rPr>
              <a:t>positionStatement</a:t>
            </a:r>
            <a:r>
              <a:rPr lang="nl-NL" b="0" i="0" dirty="0">
                <a:solidFill>
                  <a:srgbClr val="F8F8F2"/>
                </a:solidFill>
                <a:effectLst/>
                <a:highlight>
                  <a:srgbClr val="2B2B2B"/>
                </a:highlight>
                <a:latin typeface="ui-monospace"/>
              </a:rPr>
              <a:t> ps:P39 wd:Q3058109; pq:P580 ?</a:t>
            </a:r>
            <a:r>
              <a:rPr lang="nl-NL" b="0" i="0" dirty="0" err="1">
                <a:solidFill>
                  <a:srgbClr val="F8F8F2"/>
                </a:solidFill>
                <a:effectLst/>
                <a:highlight>
                  <a:srgbClr val="2B2B2B"/>
                </a:highlight>
                <a:latin typeface="ui-monospace"/>
              </a:rPr>
              <a:t>startDate</a:t>
            </a:r>
            <a:r>
              <a:rPr lang="nl-NL" b="0" i="0" dirty="0">
                <a:solidFill>
                  <a:srgbClr val="F8F8F2"/>
                </a:solidFill>
                <a:effectLst/>
                <a:highlight>
                  <a:srgbClr val="2B2B2B"/>
                </a:highlight>
                <a:latin typeface="ui-monospace"/>
              </a:rPr>
              <a:t>; pq:P582 ?</a:t>
            </a:r>
            <a:r>
              <a:rPr lang="nl-NL" b="0" i="0" dirty="0" err="1">
                <a:solidFill>
                  <a:srgbClr val="F8F8F2"/>
                </a:solidFill>
                <a:effectLst/>
                <a:highlight>
                  <a:srgbClr val="2B2B2B"/>
                </a:highlight>
                <a:latin typeface="ui-monospace"/>
              </a:rPr>
              <a:t>endDate</a:t>
            </a:r>
            <a:r>
              <a:rPr lang="nl-NL" b="0" i="0" dirty="0">
                <a:solidFill>
                  <a:srgbClr val="F8F8F2"/>
                </a:solidFill>
                <a:effectLst/>
                <a:highlight>
                  <a:srgbClr val="2B2B2B"/>
                </a:highlight>
                <a:latin typeface="ui-monospace"/>
              </a:rPr>
              <a:t>. SERVICE </a:t>
            </a:r>
            <a:r>
              <a:rPr lang="nl-NL" b="0" i="0" dirty="0" err="1">
                <a:solidFill>
                  <a:srgbClr val="F8F8F2"/>
                </a:solidFill>
                <a:effectLst/>
                <a:highlight>
                  <a:srgbClr val="2B2B2B"/>
                </a:highlight>
                <a:latin typeface="ui-monospace"/>
              </a:rPr>
              <a:t>wikibase:label</a:t>
            </a:r>
            <a:r>
              <a:rPr lang="nl-NL" b="0" i="0" dirty="0">
                <a:solidFill>
                  <a:srgbClr val="F8F8F2"/>
                </a:solidFill>
                <a:effectLst/>
                <a:highlight>
                  <a:srgbClr val="2B2B2B"/>
                </a:highlight>
                <a:latin typeface="ui-monospace"/>
              </a:rPr>
              <a:t> { </a:t>
            </a:r>
            <a:r>
              <a:rPr lang="nl-NL" b="0" i="0" dirty="0" err="1">
                <a:solidFill>
                  <a:srgbClr val="F8F8F2"/>
                </a:solidFill>
                <a:effectLst/>
                <a:highlight>
                  <a:srgbClr val="2B2B2B"/>
                </a:highlight>
                <a:latin typeface="ui-monospace"/>
              </a:rPr>
              <a:t>bd:serviceParam</a:t>
            </a:r>
            <a:r>
              <a:rPr lang="nl-NL" b="0" i="0" dirty="0">
                <a:solidFill>
                  <a:srgbClr val="F8F8F2"/>
                </a:solidFill>
                <a:effectLst/>
                <a:highlight>
                  <a:srgbClr val="2B2B2B"/>
                </a:highlight>
                <a:latin typeface="ui-monospace"/>
              </a:rPr>
              <a:t> </a:t>
            </a:r>
            <a:r>
              <a:rPr lang="nl-NL" b="0" i="0" dirty="0" err="1">
                <a:solidFill>
                  <a:srgbClr val="F8F8F2"/>
                </a:solidFill>
                <a:effectLst/>
                <a:highlight>
                  <a:srgbClr val="2B2B2B"/>
                </a:highlight>
                <a:latin typeface="ui-monospace"/>
              </a:rPr>
              <a:t>wikibase:language</a:t>
            </a:r>
            <a:r>
              <a:rPr lang="nl-NL" b="0" i="0" dirty="0">
                <a:solidFill>
                  <a:srgbClr val="F8F8F2"/>
                </a:solidFill>
                <a:effectLst/>
                <a:highlight>
                  <a:srgbClr val="2B2B2B"/>
                </a:highlight>
                <a:latin typeface="ui-monospace"/>
              </a:rPr>
              <a:t> "[AUTO_LANGUAGE],nl". } } ORDER BY ?</a:t>
            </a:r>
            <a:r>
              <a:rPr lang="nl-NL" b="0" i="0" dirty="0" err="1">
                <a:solidFill>
                  <a:srgbClr val="F8F8F2"/>
                </a:solidFill>
                <a:effectLst/>
                <a:highlight>
                  <a:srgbClr val="2B2B2B"/>
                </a:highlight>
                <a:latin typeface="ui-monospace"/>
              </a:rPr>
              <a:t>startDate</a:t>
            </a:r>
            <a:endParaRPr lang="nl-NL" b="0" i="0" dirty="0">
              <a:effectLst/>
              <a:latin typeface="var(--zi-font-sans)"/>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22</a:t>
            </a:fld>
            <a:endParaRPr lang="nl-NL"/>
          </a:p>
        </p:txBody>
      </p:sp>
    </p:spTree>
    <p:extLst>
      <p:ext uri="{BB962C8B-B14F-4D97-AF65-F5344CB8AC3E}">
        <p14:creationId xmlns:p14="http://schemas.microsoft.com/office/powerpoint/2010/main" val="7139762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23</a:t>
            </a:fld>
            <a:endParaRPr lang="nl-NL"/>
          </a:p>
        </p:txBody>
      </p:sp>
    </p:spTree>
    <p:extLst>
      <p:ext uri="{BB962C8B-B14F-4D97-AF65-F5344CB8AC3E}">
        <p14:creationId xmlns:p14="http://schemas.microsoft.com/office/powerpoint/2010/main" val="33912087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buFont typeface="Wingdings" pitchFamily="2" charset="2"/>
              <a:buChar char="§"/>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24</a:t>
            </a:fld>
            <a:endParaRPr lang="nl-NL"/>
          </a:p>
        </p:txBody>
      </p:sp>
    </p:spTree>
    <p:extLst>
      <p:ext uri="{BB962C8B-B14F-4D97-AF65-F5344CB8AC3E}">
        <p14:creationId xmlns:p14="http://schemas.microsoft.com/office/powerpoint/2010/main" val="9242369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25</a:t>
            </a:fld>
            <a:endParaRPr lang="nl-NL"/>
          </a:p>
        </p:txBody>
      </p:sp>
    </p:spTree>
    <p:extLst>
      <p:ext uri="{BB962C8B-B14F-4D97-AF65-F5344CB8AC3E}">
        <p14:creationId xmlns:p14="http://schemas.microsoft.com/office/powerpoint/2010/main" val="1566528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0" i="0" dirty="0">
                <a:solidFill>
                  <a:srgbClr val="152542"/>
                </a:solidFill>
                <a:effectLst/>
                <a:latin typeface="__Inter_8f9154"/>
              </a:rPr>
              <a:t>VRAAG AAN AI: Ik wil een query voor </a:t>
            </a:r>
            <a:r>
              <a:rPr lang="nl-NL" b="0" i="0" dirty="0" err="1">
                <a:solidFill>
                  <a:srgbClr val="152542"/>
                </a:solidFill>
                <a:effectLst/>
                <a:latin typeface="__Inter_8f9154"/>
              </a:rPr>
              <a:t>overpass</a:t>
            </a:r>
            <a:r>
              <a:rPr lang="nl-NL" b="0" i="0" dirty="0">
                <a:solidFill>
                  <a:srgbClr val="152542"/>
                </a:solidFill>
                <a:effectLst/>
                <a:latin typeface="__Inter_8f9154"/>
              </a:rPr>
              <a:t> turbo waarmee ik alle treinstations in Nederland kan vinden</a:t>
            </a:r>
          </a:p>
          <a:p>
            <a:pPr algn="l"/>
            <a:endParaRPr lang="nl-NL" b="0" i="0" dirty="0">
              <a:effectLst/>
              <a:latin typeface="var(--zi-font-sans)"/>
            </a:endParaRPr>
          </a:p>
          <a:p>
            <a:pPr marL="0" indent="0">
              <a:buNone/>
            </a:pPr>
            <a:r>
              <a:rPr lang="nl-NL" sz="1200" dirty="0"/>
              <a:t>[</a:t>
            </a:r>
            <a:r>
              <a:rPr lang="nl-NL" sz="1200" dirty="0" err="1"/>
              <a:t>out:json</a:t>
            </a:r>
            <a:r>
              <a:rPr lang="nl-NL" sz="1200" dirty="0"/>
              <a:t>];</a:t>
            </a:r>
          </a:p>
          <a:p>
            <a:pPr marL="0" indent="0">
              <a:buNone/>
            </a:pPr>
            <a:r>
              <a:rPr lang="nl-NL" sz="1200" dirty="0"/>
              <a:t>area["ISO3166-1"="NL"][</a:t>
            </a:r>
            <a:r>
              <a:rPr lang="nl-NL" sz="1200" dirty="0" err="1"/>
              <a:t>admin_level</a:t>
            </a:r>
            <a:r>
              <a:rPr lang="nl-NL" sz="1200" dirty="0"/>
              <a:t>=2];</a:t>
            </a:r>
          </a:p>
          <a:p>
            <a:pPr marL="0" indent="0">
              <a:buNone/>
            </a:pPr>
            <a:r>
              <a:rPr lang="nl-NL" sz="1200" dirty="0"/>
              <a:t>(node["</a:t>
            </a:r>
            <a:r>
              <a:rPr lang="nl-NL" sz="1200" dirty="0" err="1"/>
              <a:t>railway</a:t>
            </a:r>
            <a:r>
              <a:rPr lang="nl-NL" sz="1200" dirty="0"/>
              <a:t>"="station"](area);</a:t>
            </a:r>
          </a:p>
          <a:p>
            <a:pPr marL="0" indent="0">
              <a:buNone/>
            </a:pPr>
            <a:r>
              <a:rPr lang="nl-NL" sz="1200" dirty="0"/>
              <a:t> way["</a:t>
            </a:r>
            <a:r>
              <a:rPr lang="nl-NL" sz="1200" dirty="0" err="1"/>
              <a:t>railway</a:t>
            </a:r>
            <a:r>
              <a:rPr lang="nl-NL" sz="1200" dirty="0"/>
              <a:t>"="station"](area);</a:t>
            </a:r>
          </a:p>
          <a:p>
            <a:pPr marL="0" indent="0">
              <a:buNone/>
            </a:pPr>
            <a:r>
              <a:rPr lang="nl-NL" sz="1200" dirty="0"/>
              <a:t> rel["</a:t>
            </a:r>
            <a:r>
              <a:rPr lang="nl-NL" sz="1200" dirty="0" err="1"/>
              <a:t>railway</a:t>
            </a:r>
            <a:r>
              <a:rPr lang="nl-NL" sz="1200" dirty="0"/>
              <a:t>"="station"](area);</a:t>
            </a:r>
          </a:p>
          <a:p>
            <a:pPr marL="0" indent="0">
              <a:buNone/>
            </a:pPr>
            <a:r>
              <a:rPr lang="nl-NL" sz="1200" dirty="0"/>
              <a:t>);</a:t>
            </a:r>
          </a:p>
          <a:p>
            <a:pPr marL="0" indent="0">
              <a:buNone/>
            </a:pPr>
            <a:r>
              <a:rPr lang="nl-NL" sz="1200" dirty="0"/>
              <a:t>out center;</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26</a:t>
            </a:fld>
            <a:endParaRPr lang="nl-NL"/>
          </a:p>
        </p:txBody>
      </p:sp>
    </p:spTree>
    <p:extLst>
      <p:ext uri="{BB962C8B-B14F-4D97-AF65-F5344CB8AC3E}">
        <p14:creationId xmlns:p14="http://schemas.microsoft.com/office/powerpoint/2010/main" val="2649585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1200" dirty="0"/>
              <a:t>OPMERKING: Als de query zoekt op “</a:t>
            </a:r>
            <a:r>
              <a:rPr lang="nl-NL" sz="1200" dirty="0" err="1"/>
              <a:t>railway</a:t>
            </a:r>
            <a:r>
              <a:rPr lang="nl-NL" sz="1200" dirty="0"/>
              <a:t>” = “station” dan komen er ook metro stations etc. bij. </a:t>
            </a:r>
          </a:p>
          <a:p>
            <a:pPr marL="0" indent="0">
              <a:buNone/>
            </a:pPr>
            <a:endParaRPr lang="nl-NL" sz="1200" dirty="0"/>
          </a:p>
          <a:p>
            <a:pPr marL="0" indent="0">
              <a:buNone/>
            </a:pPr>
            <a:r>
              <a:rPr lang="nl-NL" sz="1200" dirty="0"/>
              <a:t>DOEN: </a:t>
            </a:r>
          </a:p>
          <a:p>
            <a:pPr marL="171450" indent="-171450">
              <a:buFontTx/>
              <a:buChar char="-"/>
            </a:pPr>
            <a:r>
              <a:rPr lang="nl-NL" sz="1200" dirty="0"/>
              <a:t>Laat ze opnoemen hoeveel locaties ze gevonden hebben.</a:t>
            </a:r>
          </a:p>
          <a:p>
            <a:pPr marL="171450" indent="-171450">
              <a:buFontTx/>
              <a:buChar char="-"/>
            </a:pPr>
            <a:r>
              <a:rPr lang="nl-NL" sz="1200" dirty="0"/>
              <a:t>Laat ze google-en hoeveel treinstations er moeten zijn</a:t>
            </a:r>
          </a:p>
          <a:p>
            <a:pPr marL="171450" indent="-171450">
              <a:buFontTx/>
              <a:buChar char="-"/>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27</a:t>
            </a:fld>
            <a:endParaRPr lang="nl-NL"/>
          </a:p>
        </p:txBody>
      </p:sp>
    </p:spTree>
    <p:extLst>
      <p:ext uri="{BB962C8B-B14F-4D97-AF65-F5344CB8AC3E}">
        <p14:creationId xmlns:p14="http://schemas.microsoft.com/office/powerpoint/2010/main" val="40804239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nl-NL" b="0" i="0" dirty="0">
                <a:solidFill>
                  <a:srgbClr val="152542"/>
                </a:solidFill>
                <a:effectLst/>
                <a:latin typeface="__Inter_8f9154"/>
              </a:rPr>
              <a:t>Ik wil alleen de stations waarbij train=yes</a:t>
            </a:r>
            <a:endParaRPr lang="nl-NL" b="0" i="0" dirty="0">
              <a:effectLst/>
              <a:latin typeface="var(--zi-font-sans)"/>
            </a:endParaRPr>
          </a:p>
          <a:p>
            <a:pPr marL="171450" indent="-171450">
              <a:buFontTx/>
              <a:buChar char="-"/>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28</a:t>
            </a:fld>
            <a:endParaRPr lang="nl-NL"/>
          </a:p>
        </p:txBody>
      </p:sp>
    </p:spTree>
    <p:extLst>
      <p:ext uri="{BB962C8B-B14F-4D97-AF65-F5344CB8AC3E}">
        <p14:creationId xmlns:p14="http://schemas.microsoft.com/office/powerpoint/2010/main" val="10750919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algn="l"/>
            <a:r>
              <a:rPr lang="nl-NL" b="0" i="0" dirty="0">
                <a:solidFill>
                  <a:srgbClr val="152542"/>
                </a:solidFill>
                <a:effectLst/>
                <a:latin typeface="__Inter_8f9154"/>
              </a:rPr>
              <a:t>VERVOLGVRAAG AI: Ik wil alleen de stations waarbij train=yes</a:t>
            </a:r>
            <a:endParaRPr lang="nl-NL" b="0" i="0" dirty="0">
              <a:effectLst/>
              <a:latin typeface="var(--zi-font-sans)"/>
            </a:endParaRPr>
          </a:p>
          <a:p>
            <a:pPr marL="0" indent="0">
              <a:buNone/>
            </a:pPr>
            <a:endParaRPr lang="nl-NL" sz="1200" dirty="0"/>
          </a:p>
          <a:p>
            <a:pPr marL="0" indent="0">
              <a:buNone/>
            </a:pPr>
            <a:r>
              <a:rPr lang="nl-NL" sz="1200" dirty="0"/>
              <a:t>[</a:t>
            </a:r>
            <a:r>
              <a:rPr lang="nl-NL" sz="1200" dirty="0" err="1"/>
              <a:t>out:json</a:t>
            </a:r>
            <a:r>
              <a:rPr lang="nl-NL" sz="1200" dirty="0"/>
              <a:t>];</a:t>
            </a:r>
          </a:p>
          <a:p>
            <a:pPr marL="0" indent="0">
              <a:buNone/>
            </a:pPr>
            <a:r>
              <a:rPr lang="nl-NL" sz="1200" dirty="0"/>
              <a:t>area["ISO3166-1"="NL"][</a:t>
            </a:r>
            <a:r>
              <a:rPr lang="nl-NL" sz="1200" dirty="0" err="1"/>
              <a:t>admin_level</a:t>
            </a:r>
            <a:r>
              <a:rPr lang="nl-NL" sz="1200" dirty="0"/>
              <a:t>=2];</a:t>
            </a:r>
          </a:p>
          <a:p>
            <a:pPr marL="0" indent="0">
              <a:buNone/>
            </a:pPr>
            <a:r>
              <a:rPr lang="nl-NL" sz="1200" dirty="0"/>
              <a:t>(node["</a:t>
            </a:r>
            <a:r>
              <a:rPr lang="nl-NL" sz="1200" dirty="0" err="1"/>
              <a:t>railway</a:t>
            </a:r>
            <a:r>
              <a:rPr lang="nl-NL" sz="1200" dirty="0"/>
              <a:t>"="station"]["train"="yes"](area);</a:t>
            </a:r>
          </a:p>
          <a:p>
            <a:pPr marL="0" indent="0">
              <a:buNone/>
            </a:pPr>
            <a:r>
              <a:rPr lang="nl-NL" sz="1200" dirty="0"/>
              <a:t> way["</a:t>
            </a:r>
            <a:r>
              <a:rPr lang="nl-NL" sz="1200" dirty="0" err="1"/>
              <a:t>railway</a:t>
            </a:r>
            <a:r>
              <a:rPr lang="nl-NL" sz="1200" dirty="0"/>
              <a:t>"="station"]["train"="yes"](area);</a:t>
            </a:r>
          </a:p>
          <a:p>
            <a:pPr marL="0" indent="0">
              <a:buNone/>
            </a:pPr>
            <a:r>
              <a:rPr lang="nl-NL" sz="1200" dirty="0"/>
              <a:t> rel["</a:t>
            </a:r>
            <a:r>
              <a:rPr lang="nl-NL" sz="1200" dirty="0" err="1"/>
              <a:t>railway</a:t>
            </a:r>
            <a:r>
              <a:rPr lang="nl-NL" sz="1200" dirty="0"/>
              <a:t>"="station"]["train"="yes"](area);</a:t>
            </a:r>
          </a:p>
          <a:p>
            <a:pPr marL="0" indent="0">
              <a:buNone/>
            </a:pPr>
            <a:r>
              <a:rPr lang="nl-NL" sz="1200" dirty="0"/>
              <a:t>);</a:t>
            </a:r>
          </a:p>
          <a:p>
            <a:pPr marL="0" indent="0">
              <a:buNone/>
            </a:pPr>
            <a:r>
              <a:rPr lang="nl-NL" sz="1200" dirty="0"/>
              <a:t>out center;</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29</a:t>
            </a:fld>
            <a:endParaRPr lang="nl-NL"/>
          </a:p>
        </p:txBody>
      </p:sp>
    </p:spTree>
    <p:extLst>
      <p:ext uri="{BB962C8B-B14F-4D97-AF65-F5344CB8AC3E}">
        <p14:creationId xmlns:p14="http://schemas.microsoft.com/office/powerpoint/2010/main" val="901616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200" b="1" dirty="0" err="1">
                <a:latin typeface="+mn-lt"/>
              </a:rPr>
              <a:t>loka.al</a:t>
            </a:r>
            <a:r>
              <a:rPr lang="nl-NL" sz="1200" b="1" dirty="0">
                <a:latin typeface="+mn-lt"/>
              </a:rPr>
              <a:t>/9eh</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sz="1200" dirty="0"/>
              <a:t>Dit is de enige </a:t>
            </a:r>
            <a:r>
              <a:rPr lang="nl-NL" sz="1200" dirty="0" err="1"/>
              <a:t>url</a:t>
            </a:r>
            <a:r>
              <a:rPr lang="nl-NL" sz="1200" dirty="0"/>
              <a:t> die je vandaag hoeft te typen. Op deze locatie vindt je </a:t>
            </a:r>
            <a:r>
              <a:rPr lang="nl-NL" sz="1200" dirty="0" err="1"/>
              <a:t>github</a:t>
            </a:r>
            <a:r>
              <a:rPr lang="nl-NL" sz="1200" dirty="0"/>
              <a:t> pagina met daarop alle </a:t>
            </a:r>
            <a:r>
              <a:rPr lang="nl-NL" sz="1200" dirty="0" err="1"/>
              <a:t>url’s</a:t>
            </a:r>
            <a:r>
              <a:rPr lang="nl-NL" sz="1200" dirty="0"/>
              <a:t> die je nodig hebt. En ook deze </a:t>
            </a:r>
            <a:r>
              <a:rPr lang="nl-NL" sz="1200" dirty="0" err="1"/>
              <a:t>powerpoint</a:t>
            </a:r>
            <a:r>
              <a:rPr lang="nl-NL" sz="1200" dirty="0"/>
              <a:t> die je kunt downloaden om alles nog eens rustig na te lezen.</a:t>
            </a:r>
          </a:p>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3</a:t>
            </a:fld>
            <a:endParaRPr lang="nl-NL"/>
          </a:p>
        </p:txBody>
      </p:sp>
    </p:spTree>
    <p:extLst>
      <p:ext uri="{BB962C8B-B14F-4D97-AF65-F5344CB8AC3E}">
        <p14:creationId xmlns:p14="http://schemas.microsoft.com/office/powerpoint/2010/main" val="3122301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1200" dirty="0"/>
              <a:t>Het zouden er nu 421 moeten zijn. In Nederland zijn er 400 stations volgens ProRail. </a:t>
            </a:r>
          </a:p>
          <a:p>
            <a:pPr marL="0" indent="0">
              <a:buNone/>
            </a:pPr>
            <a:endParaRPr lang="nl-NL" sz="1200" dirty="0"/>
          </a:p>
          <a:p>
            <a:pPr marL="0" indent="0">
              <a:buNone/>
            </a:pPr>
            <a:r>
              <a:rPr lang="nl-NL" sz="1200" dirty="0"/>
              <a:t>Maar binnen deze resultaten zitten ook stations die bijvoorbeeld alleen door een stoomtrein aangedaan worden in de zomer of evenementenstations en het station van het spoorweg museum. Het verschil in aantal is dus meer een definitie kwestie. </a:t>
            </a:r>
          </a:p>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30</a:t>
            </a:fld>
            <a:endParaRPr lang="nl-NL"/>
          </a:p>
        </p:txBody>
      </p:sp>
    </p:spTree>
    <p:extLst>
      <p:ext uri="{BB962C8B-B14F-4D97-AF65-F5344CB8AC3E}">
        <p14:creationId xmlns:p14="http://schemas.microsoft.com/office/powerpoint/2010/main" val="26181515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b="0" i="0" u="none" strike="noStrike" dirty="0">
                <a:solidFill>
                  <a:srgbClr val="000000"/>
                </a:solidFill>
                <a:effectLst/>
                <a:latin typeface="Arial" panose="020B0604020202020204" pitchFamily="34" charset="0"/>
              </a:rPr>
              <a:t>Ok. Jullie hebben geleerd dat je AI code kunt laten schrijven om te Google-en en informatie op te zoeken met Wikidata en Open Street Map. We gaan nog een level hoger. Python.</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31</a:t>
            </a:fld>
            <a:endParaRPr lang="nl-NL"/>
          </a:p>
        </p:txBody>
      </p:sp>
    </p:spTree>
    <p:extLst>
      <p:ext uri="{BB962C8B-B14F-4D97-AF65-F5344CB8AC3E}">
        <p14:creationId xmlns:p14="http://schemas.microsoft.com/office/powerpoint/2010/main" val="4179811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indent="-171450">
              <a:buFont typeface="Arial" panose="020B0604020202020204" pitchFamily="34" charset="0"/>
              <a:buChar char="•"/>
            </a:pPr>
            <a:r>
              <a:rPr lang="nl-NL" sz="1200" dirty="0"/>
              <a:t>Python is een programmeertaal die in de jaren 90 in Amsterdam ontwikkeld is en die veel gebruikt wordt door datajournalisten.</a:t>
            </a:r>
          </a:p>
          <a:p>
            <a:pPr marL="171450" indent="-171450">
              <a:buFont typeface="Arial" panose="020B0604020202020204" pitchFamily="34" charset="0"/>
              <a:buChar char="•"/>
            </a:pPr>
            <a:endParaRPr lang="nl-NL" sz="1200" dirty="0"/>
          </a:p>
          <a:p>
            <a:pPr marL="171450" indent="-171450">
              <a:buFont typeface="Arial" panose="020B0604020202020204" pitchFamily="34" charset="0"/>
              <a:buChar char="•"/>
            </a:pPr>
            <a:r>
              <a:rPr lang="nl-NL" sz="1200" dirty="0"/>
              <a:t>Python is heel erg geschikt om code te schrijven die met het internet communiceert. Bijvoorbeeld het scrapen van informatie.</a:t>
            </a:r>
          </a:p>
          <a:p>
            <a:pPr marL="171450" indent="-171450">
              <a:buFont typeface="Arial" panose="020B0604020202020204" pitchFamily="34" charset="0"/>
              <a:buChar char="•"/>
            </a:pPr>
            <a:endParaRPr lang="nl-NL" sz="1200" dirty="0"/>
          </a:p>
          <a:p>
            <a:pPr marL="171450" indent="-171450">
              <a:buFont typeface="Arial" panose="020B0604020202020204" pitchFamily="34" charset="0"/>
              <a:buChar char="•"/>
            </a:pPr>
            <a:r>
              <a:rPr lang="nl-NL" sz="1200" dirty="0" err="1"/>
              <a:t>ChatGPT</a:t>
            </a:r>
            <a:r>
              <a:rPr lang="nl-NL" sz="1200" dirty="0"/>
              <a:t> is heel goed in staat om Python code voor je te schrijven.</a:t>
            </a:r>
          </a:p>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32</a:t>
            </a:fld>
            <a:endParaRPr lang="nl-NL"/>
          </a:p>
        </p:txBody>
      </p:sp>
    </p:spTree>
    <p:extLst>
      <p:ext uri="{BB962C8B-B14F-4D97-AF65-F5344CB8AC3E}">
        <p14:creationId xmlns:p14="http://schemas.microsoft.com/office/powerpoint/2010/main" val="16323358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b="0" i="0" dirty="0">
                <a:solidFill>
                  <a:srgbClr val="152542"/>
                </a:solidFill>
                <a:effectLst/>
                <a:highlight>
                  <a:srgbClr val="FFFFFF"/>
                </a:highlight>
                <a:latin typeface="__Inter_8f9154"/>
              </a:rPr>
              <a:t>Ik heb een </a:t>
            </a:r>
            <a:r>
              <a:rPr lang="nl-NL" b="0" i="0" dirty="0" err="1">
                <a:solidFill>
                  <a:srgbClr val="152542"/>
                </a:solidFill>
                <a:effectLst/>
                <a:highlight>
                  <a:srgbClr val="FFFFFF"/>
                </a:highlight>
                <a:latin typeface="__Inter_8f9154"/>
              </a:rPr>
              <a:t>geojson</a:t>
            </a:r>
            <a:r>
              <a:rPr lang="nl-NL" b="0" i="0" dirty="0">
                <a:solidFill>
                  <a:srgbClr val="152542"/>
                </a:solidFill>
                <a:effectLst/>
                <a:highlight>
                  <a:srgbClr val="FFFFFF"/>
                </a:highlight>
                <a:latin typeface="__Inter_8f9154"/>
              </a:rPr>
              <a:t> bestand met daarin de locaties van alle treinstations in Nederland. Ik wil een python script dat de stations vindt die het meest noordelijk, oostelijk, zuidelijk en westelijk liggen. </a:t>
            </a:r>
            <a:br>
              <a:rPr lang="nl-NL" dirty="0"/>
            </a:br>
            <a:endParaRPr lang="nl-NL" sz="1200" dirty="0"/>
          </a:p>
          <a:p>
            <a:r>
              <a:rPr lang="nl-NL" b="0" dirty="0">
                <a:solidFill>
                  <a:srgbClr val="AF00DB"/>
                </a:solidFill>
                <a:effectLst/>
                <a:highlight>
                  <a:srgbClr val="F7F7F7"/>
                </a:highlight>
                <a:latin typeface="Courier New" panose="02070309020205020404" pitchFamily="49" charset="0"/>
              </a:rPr>
              <a:t>import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json</a:t>
            </a:r>
            <a:endParaRPr lang="nl-NL" b="0" dirty="0">
              <a:solidFill>
                <a:srgbClr val="000000"/>
              </a:solidFill>
              <a:effectLst/>
              <a:highlight>
                <a:srgbClr val="F7F7F7"/>
              </a:highlight>
              <a:latin typeface="Courier New" panose="02070309020205020404" pitchFamily="49" charset="0"/>
            </a:endParaRPr>
          </a:p>
          <a:p>
            <a:br>
              <a:rPr lang="nl-NL" b="0" dirty="0">
                <a:solidFill>
                  <a:srgbClr val="000000"/>
                </a:solidFill>
                <a:effectLst/>
                <a:highlight>
                  <a:srgbClr val="F7F7F7"/>
                </a:highlight>
                <a:latin typeface="Courier New" panose="02070309020205020404" pitchFamily="49" charset="0"/>
              </a:rPr>
            </a:br>
            <a:r>
              <a:rPr lang="nl-NL" b="0" dirty="0" err="1">
                <a:solidFill>
                  <a:srgbClr val="0000FF"/>
                </a:solidFill>
                <a:effectLst/>
                <a:highlight>
                  <a:srgbClr val="F7F7F7"/>
                </a:highlight>
                <a:latin typeface="Courier New" panose="02070309020205020404" pitchFamily="49" charset="0"/>
              </a:rPr>
              <a:t>def</a:t>
            </a:r>
            <a:r>
              <a:rPr lang="nl-NL" b="0" dirty="0">
                <a:solidFill>
                  <a:srgbClr val="000000"/>
                </a:solidFill>
                <a:effectLst/>
                <a:highlight>
                  <a:srgbClr val="F7F7F7"/>
                </a:highlight>
                <a:latin typeface="Courier New" panose="02070309020205020404" pitchFamily="49" charset="0"/>
              </a:rPr>
              <a:t> </a:t>
            </a:r>
            <a:r>
              <a:rPr lang="nl-NL" b="0" dirty="0" err="1">
                <a:solidFill>
                  <a:srgbClr val="795E26"/>
                </a:solidFill>
                <a:effectLst/>
                <a:highlight>
                  <a:srgbClr val="F7F7F7"/>
                </a:highlight>
                <a:latin typeface="Courier New" panose="02070309020205020404" pitchFamily="49" charset="0"/>
              </a:rPr>
              <a:t>find_extreme_stations</a:t>
            </a:r>
            <a:r>
              <a:rPr lang="nl-NL" b="0" dirty="0">
                <a:solidFill>
                  <a:srgbClr val="000000"/>
                </a:solidFill>
                <a:effectLst/>
                <a:highlight>
                  <a:srgbClr val="F7F7F7"/>
                </a:highlight>
                <a:latin typeface="Courier New" panose="02070309020205020404" pitchFamily="49" charset="0"/>
              </a:rPr>
              <a:t>(</a:t>
            </a:r>
            <a:r>
              <a:rPr lang="nl-NL" b="0" dirty="0" err="1">
                <a:solidFill>
                  <a:srgbClr val="001080"/>
                </a:solidFill>
                <a:effectLst/>
                <a:highlight>
                  <a:srgbClr val="F7F7F7"/>
                </a:highlight>
                <a:latin typeface="Courier New" panose="02070309020205020404" pitchFamily="49" charset="0"/>
              </a:rPr>
              <a:t>file_name</a:t>
            </a:r>
            <a:r>
              <a:rPr lang="nl-NL" b="0" dirty="0">
                <a:solidFill>
                  <a:srgbClr val="000000"/>
                </a:solidFill>
                <a:effectLst/>
                <a:highlight>
                  <a:srgbClr val="F7F7F7"/>
                </a:highlight>
                <a:latin typeface="Courier New" panose="02070309020205020404" pitchFamily="49" charset="0"/>
              </a:rPr>
              <a:t>):</a:t>
            </a:r>
          </a:p>
          <a:p>
            <a:r>
              <a:rPr lang="nl-NL" b="0" dirty="0" err="1">
                <a:solidFill>
                  <a:srgbClr val="AF00DB"/>
                </a:solidFill>
                <a:effectLst/>
                <a:highlight>
                  <a:srgbClr val="F7F7F7"/>
                </a:highlight>
                <a:latin typeface="Courier New" panose="02070309020205020404" pitchFamily="49" charset="0"/>
              </a:rPr>
              <a:t>with</a:t>
            </a:r>
            <a:r>
              <a:rPr lang="nl-NL" b="0" dirty="0">
                <a:solidFill>
                  <a:srgbClr val="000000"/>
                </a:solidFill>
                <a:effectLst/>
                <a:highlight>
                  <a:srgbClr val="F7F7F7"/>
                </a:highlight>
                <a:latin typeface="Courier New" panose="02070309020205020404" pitchFamily="49" charset="0"/>
              </a:rPr>
              <a:t> </a:t>
            </a:r>
            <a:r>
              <a:rPr lang="nl-NL" b="0" dirty="0">
                <a:solidFill>
                  <a:srgbClr val="795E26"/>
                </a:solidFill>
                <a:effectLst/>
                <a:highlight>
                  <a:srgbClr val="F7F7F7"/>
                </a:highlight>
                <a:latin typeface="Courier New" panose="02070309020205020404" pitchFamily="49" charset="0"/>
              </a:rPr>
              <a:t>open</a:t>
            </a:r>
            <a:r>
              <a:rPr lang="nl-NL" b="0" dirty="0">
                <a:solidFill>
                  <a:srgbClr val="000000"/>
                </a:solidFill>
                <a:effectLst/>
                <a:highlight>
                  <a:srgbClr val="F7F7F7"/>
                </a:highlight>
                <a:latin typeface="Courier New" panose="02070309020205020404" pitchFamily="49" charset="0"/>
              </a:rPr>
              <a:t>(</a:t>
            </a:r>
            <a:r>
              <a:rPr lang="nl-NL" b="0" dirty="0" err="1">
                <a:solidFill>
                  <a:srgbClr val="000000"/>
                </a:solidFill>
                <a:effectLst/>
                <a:highlight>
                  <a:srgbClr val="F7F7F7"/>
                </a:highlight>
                <a:latin typeface="Courier New" panose="02070309020205020404" pitchFamily="49" charset="0"/>
              </a:rPr>
              <a:t>file_name</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'r'</a:t>
            </a:r>
            <a:r>
              <a:rPr lang="nl-NL" b="0" dirty="0">
                <a:solidFill>
                  <a:srgbClr val="000000"/>
                </a:solidFill>
                <a:effectLst/>
                <a:highlight>
                  <a:srgbClr val="F7F7F7"/>
                </a:highlight>
                <a:latin typeface="Courier New" panose="02070309020205020404" pitchFamily="49" charset="0"/>
              </a:rPr>
              <a:t>) </a:t>
            </a:r>
            <a:r>
              <a:rPr lang="nl-NL" b="0" dirty="0">
                <a:solidFill>
                  <a:srgbClr val="AF00DB"/>
                </a:solidFill>
                <a:effectLst/>
                <a:highlight>
                  <a:srgbClr val="F7F7F7"/>
                </a:highlight>
                <a:latin typeface="Courier New" panose="02070309020205020404" pitchFamily="49" charset="0"/>
              </a:rPr>
              <a:t>as</a:t>
            </a:r>
            <a:r>
              <a:rPr lang="nl-NL" b="0" dirty="0">
                <a:solidFill>
                  <a:srgbClr val="000000"/>
                </a:solidFill>
                <a:effectLst/>
                <a:highlight>
                  <a:srgbClr val="F7F7F7"/>
                </a:highlight>
                <a:latin typeface="Courier New" panose="02070309020205020404" pitchFamily="49" charset="0"/>
              </a:rPr>
              <a:t> f:</a:t>
            </a:r>
          </a:p>
          <a:p>
            <a:r>
              <a:rPr lang="nl-NL" b="0" dirty="0">
                <a:solidFill>
                  <a:srgbClr val="000000"/>
                </a:solidFill>
                <a:effectLst/>
                <a:highlight>
                  <a:srgbClr val="F7F7F7"/>
                </a:highlight>
                <a:latin typeface="Courier New" panose="02070309020205020404" pitchFamily="49" charset="0"/>
              </a:rPr>
              <a:t>data = </a:t>
            </a:r>
            <a:r>
              <a:rPr lang="nl-NL" b="0" dirty="0" err="1">
                <a:solidFill>
                  <a:srgbClr val="000000"/>
                </a:solidFill>
                <a:effectLst/>
                <a:highlight>
                  <a:srgbClr val="F7F7F7"/>
                </a:highlight>
                <a:latin typeface="Courier New" panose="02070309020205020404" pitchFamily="49" charset="0"/>
              </a:rPr>
              <a:t>json.load</a:t>
            </a:r>
            <a:r>
              <a:rPr lang="nl-NL" b="0" dirty="0">
                <a:solidFill>
                  <a:srgbClr val="000000"/>
                </a:solidFill>
                <a:effectLst/>
                <a:highlight>
                  <a:srgbClr val="F7F7F7"/>
                </a:highlight>
                <a:latin typeface="Courier New" panose="02070309020205020404" pitchFamily="49" charset="0"/>
              </a:rPr>
              <a:t>(f)</a:t>
            </a:r>
          </a:p>
          <a:p>
            <a:br>
              <a:rPr lang="nl-NL" b="0" dirty="0">
                <a:solidFill>
                  <a:srgbClr val="000000"/>
                </a:solidFill>
                <a:effectLst/>
                <a:highlight>
                  <a:srgbClr val="F7F7F7"/>
                </a:highlight>
                <a:latin typeface="Courier New" panose="02070309020205020404" pitchFamily="49" charset="0"/>
              </a:rPr>
            </a:br>
            <a:r>
              <a:rPr lang="nl-NL" b="0" dirty="0" err="1">
                <a:solidFill>
                  <a:srgbClr val="000000"/>
                </a:solidFill>
                <a:effectLst/>
                <a:highlight>
                  <a:srgbClr val="F7F7F7"/>
                </a:highlight>
                <a:latin typeface="Courier New" panose="02070309020205020404" pitchFamily="49" charset="0"/>
              </a:rPr>
              <a:t>north</a:t>
            </a:r>
            <a:r>
              <a:rPr lang="nl-NL" b="0" dirty="0">
                <a:solidFill>
                  <a:srgbClr val="000000"/>
                </a:solidFill>
                <a:effectLst/>
                <a:highlight>
                  <a:srgbClr val="F7F7F7"/>
                </a:highlight>
                <a:latin typeface="Courier New" panose="02070309020205020404" pitchFamily="49" charset="0"/>
              </a:rPr>
              <a:t> = </a:t>
            </a:r>
            <a:r>
              <a:rPr lang="nl-NL" b="0" dirty="0">
                <a:solidFill>
                  <a:srgbClr val="795E26"/>
                </a:solidFill>
                <a:effectLst/>
                <a:highlight>
                  <a:srgbClr val="F7F7F7"/>
                </a:highlight>
                <a:latin typeface="Courier New" panose="02070309020205020404" pitchFamily="49" charset="0"/>
              </a:rPr>
              <a:t>max</a:t>
            </a:r>
            <a:r>
              <a:rPr lang="nl-NL" b="0" dirty="0">
                <a:solidFill>
                  <a:srgbClr val="000000"/>
                </a:solidFill>
                <a:effectLst/>
                <a:highlight>
                  <a:srgbClr val="F7F7F7"/>
                </a:highlight>
                <a:latin typeface="Courier New" panose="02070309020205020404" pitchFamily="49" charset="0"/>
              </a:rPr>
              <a:t>(data[</a:t>
            </a:r>
            <a:r>
              <a:rPr lang="nl-NL" b="0" dirty="0">
                <a:solidFill>
                  <a:srgbClr val="A31515"/>
                </a:solidFill>
                <a:effectLst/>
                <a:highlight>
                  <a:srgbClr val="F7F7F7"/>
                </a:highlight>
                <a:latin typeface="Courier New" panose="02070309020205020404" pitchFamily="49" charset="0"/>
              </a:rPr>
              <a:t>'features'</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key</a:t>
            </a:r>
            <a:r>
              <a:rPr lang="nl-NL" b="0" dirty="0">
                <a:solidFill>
                  <a:srgbClr val="000000"/>
                </a:solidFill>
                <a:effectLst/>
                <a:highlight>
                  <a:srgbClr val="F7F7F7"/>
                </a:highlight>
                <a:latin typeface="Courier New" panose="02070309020205020404" pitchFamily="49" charset="0"/>
              </a:rPr>
              <a:t>=</a:t>
            </a:r>
            <a:r>
              <a:rPr lang="nl-NL" b="0" dirty="0" err="1">
                <a:solidFill>
                  <a:srgbClr val="0000FF"/>
                </a:solidFill>
                <a:effectLst/>
                <a:highlight>
                  <a:srgbClr val="F7F7F7"/>
                </a:highlight>
                <a:latin typeface="Courier New" panose="02070309020205020404" pitchFamily="49" charset="0"/>
              </a:rPr>
              <a:t>lambda</a:t>
            </a:r>
            <a:r>
              <a:rPr lang="nl-NL" b="0" dirty="0">
                <a:solidFill>
                  <a:srgbClr val="000000"/>
                </a:solidFill>
                <a:effectLst/>
                <a:highlight>
                  <a:srgbClr val="F7F7F7"/>
                </a:highlight>
                <a:latin typeface="Courier New" panose="02070309020205020404" pitchFamily="49" charset="0"/>
              </a:rPr>
              <a:t> x: x[</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116644"/>
                </a:solidFill>
                <a:effectLst/>
                <a:highlight>
                  <a:srgbClr val="F7F7F7"/>
                </a:highlight>
                <a:latin typeface="Courier New" panose="02070309020205020404" pitchFamily="49" charset="0"/>
              </a:rPr>
              <a:t>1</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south</a:t>
            </a:r>
            <a:r>
              <a:rPr lang="nl-NL" b="0" dirty="0">
                <a:solidFill>
                  <a:srgbClr val="000000"/>
                </a:solidFill>
                <a:effectLst/>
                <a:highlight>
                  <a:srgbClr val="F7F7F7"/>
                </a:highlight>
                <a:latin typeface="Courier New" panose="02070309020205020404" pitchFamily="49" charset="0"/>
              </a:rPr>
              <a:t> = </a:t>
            </a:r>
            <a:r>
              <a:rPr lang="nl-NL" b="0" dirty="0">
                <a:solidFill>
                  <a:srgbClr val="795E26"/>
                </a:solidFill>
                <a:effectLst/>
                <a:highlight>
                  <a:srgbClr val="F7F7F7"/>
                </a:highlight>
                <a:latin typeface="Courier New" panose="02070309020205020404" pitchFamily="49" charset="0"/>
              </a:rPr>
              <a:t>min</a:t>
            </a:r>
            <a:r>
              <a:rPr lang="nl-NL" b="0" dirty="0">
                <a:solidFill>
                  <a:srgbClr val="000000"/>
                </a:solidFill>
                <a:effectLst/>
                <a:highlight>
                  <a:srgbClr val="F7F7F7"/>
                </a:highlight>
                <a:latin typeface="Courier New" panose="02070309020205020404" pitchFamily="49" charset="0"/>
              </a:rPr>
              <a:t>(data[</a:t>
            </a:r>
            <a:r>
              <a:rPr lang="nl-NL" b="0" dirty="0">
                <a:solidFill>
                  <a:srgbClr val="A31515"/>
                </a:solidFill>
                <a:effectLst/>
                <a:highlight>
                  <a:srgbClr val="F7F7F7"/>
                </a:highlight>
                <a:latin typeface="Courier New" panose="02070309020205020404" pitchFamily="49" charset="0"/>
              </a:rPr>
              <a:t>'features'</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key</a:t>
            </a:r>
            <a:r>
              <a:rPr lang="nl-NL" b="0" dirty="0">
                <a:solidFill>
                  <a:srgbClr val="000000"/>
                </a:solidFill>
                <a:effectLst/>
                <a:highlight>
                  <a:srgbClr val="F7F7F7"/>
                </a:highlight>
                <a:latin typeface="Courier New" panose="02070309020205020404" pitchFamily="49" charset="0"/>
              </a:rPr>
              <a:t>=</a:t>
            </a:r>
            <a:r>
              <a:rPr lang="nl-NL" b="0" dirty="0" err="1">
                <a:solidFill>
                  <a:srgbClr val="0000FF"/>
                </a:solidFill>
                <a:effectLst/>
                <a:highlight>
                  <a:srgbClr val="F7F7F7"/>
                </a:highlight>
                <a:latin typeface="Courier New" panose="02070309020205020404" pitchFamily="49" charset="0"/>
              </a:rPr>
              <a:t>lambda</a:t>
            </a:r>
            <a:r>
              <a:rPr lang="nl-NL" b="0" dirty="0">
                <a:solidFill>
                  <a:srgbClr val="000000"/>
                </a:solidFill>
                <a:effectLst/>
                <a:highlight>
                  <a:srgbClr val="F7F7F7"/>
                </a:highlight>
                <a:latin typeface="Courier New" panose="02070309020205020404" pitchFamily="49" charset="0"/>
              </a:rPr>
              <a:t> x: x[</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116644"/>
                </a:solidFill>
                <a:effectLst/>
                <a:highlight>
                  <a:srgbClr val="F7F7F7"/>
                </a:highlight>
                <a:latin typeface="Courier New" panose="02070309020205020404" pitchFamily="49" charset="0"/>
              </a:rPr>
              <a:t>1</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east</a:t>
            </a:r>
            <a:r>
              <a:rPr lang="nl-NL" b="0" dirty="0">
                <a:solidFill>
                  <a:srgbClr val="000000"/>
                </a:solidFill>
                <a:effectLst/>
                <a:highlight>
                  <a:srgbClr val="F7F7F7"/>
                </a:highlight>
                <a:latin typeface="Courier New" panose="02070309020205020404" pitchFamily="49" charset="0"/>
              </a:rPr>
              <a:t> = </a:t>
            </a:r>
            <a:r>
              <a:rPr lang="nl-NL" b="0" dirty="0">
                <a:solidFill>
                  <a:srgbClr val="795E26"/>
                </a:solidFill>
                <a:effectLst/>
                <a:highlight>
                  <a:srgbClr val="F7F7F7"/>
                </a:highlight>
                <a:latin typeface="Courier New" panose="02070309020205020404" pitchFamily="49" charset="0"/>
              </a:rPr>
              <a:t>max</a:t>
            </a:r>
            <a:r>
              <a:rPr lang="nl-NL" b="0" dirty="0">
                <a:solidFill>
                  <a:srgbClr val="000000"/>
                </a:solidFill>
                <a:effectLst/>
                <a:highlight>
                  <a:srgbClr val="F7F7F7"/>
                </a:highlight>
                <a:latin typeface="Courier New" panose="02070309020205020404" pitchFamily="49" charset="0"/>
              </a:rPr>
              <a:t>(data[</a:t>
            </a:r>
            <a:r>
              <a:rPr lang="nl-NL" b="0" dirty="0">
                <a:solidFill>
                  <a:srgbClr val="A31515"/>
                </a:solidFill>
                <a:effectLst/>
                <a:highlight>
                  <a:srgbClr val="F7F7F7"/>
                </a:highlight>
                <a:latin typeface="Courier New" panose="02070309020205020404" pitchFamily="49" charset="0"/>
              </a:rPr>
              <a:t>'features'</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key</a:t>
            </a:r>
            <a:r>
              <a:rPr lang="nl-NL" b="0" dirty="0">
                <a:solidFill>
                  <a:srgbClr val="000000"/>
                </a:solidFill>
                <a:effectLst/>
                <a:highlight>
                  <a:srgbClr val="F7F7F7"/>
                </a:highlight>
                <a:latin typeface="Courier New" panose="02070309020205020404" pitchFamily="49" charset="0"/>
              </a:rPr>
              <a:t>=</a:t>
            </a:r>
            <a:r>
              <a:rPr lang="nl-NL" b="0" dirty="0" err="1">
                <a:solidFill>
                  <a:srgbClr val="0000FF"/>
                </a:solidFill>
                <a:effectLst/>
                <a:highlight>
                  <a:srgbClr val="F7F7F7"/>
                </a:highlight>
                <a:latin typeface="Courier New" panose="02070309020205020404" pitchFamily="49" charset="0"/>
              </a:rPr>
              <a:t>lambda</a:t>
            </a:r>
            <a:r>
              <a:rPr lang="nl-NL" b="0" dirty="0">
                <a:solidFill>
                  <a:srgbClr val="000000"/>
                </a:solidFill>
                <a:effectLst/>
                <a:highlight>
                  <a:srgbClr val="F7F7F7"/>
                </a:highlight>
                <a:latin typeface="Courier New" panose="02070309020205020404" pitchFamily="49" charset="0"/>
              </a:rPr>
              <a:t> x: x[</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116644"/>
                </a:solidFill>
                <a:effectLst/>
                <a:highlight>
                  <a:srgbClr val="F7F7F7"/>
                </a:highlight>
                <a:latin typeface="Courier New" panose="02070309020205020404" pitchFamily="49" charset="0"/>
              </a:rPr>
              <a:t>0</a:t>
            </a:r>
            <a:r>
              <a:rPr lang="nl-NL" b="0" dirty="0">
                <a:solidFill>
                  <a:srgbClr val="000000"/>
                </a:solidFill>
                <a:effectLst/>
                <a:highlight>
                  <a:srgbClr val="F7F7F7"/>
                </a:highlight>
                <a:latin typeface="Courier New" panose="02070309020205020404" pitchFamily="49" charset="0"/>
              </a:rPr>
              <a:t>])</a:t>
            </a:r>
          </a:p>
          <a:p>
            <a:r>
              <a:rPr lang="nl-NL" b="0" dirty="0">
                <a:solidFill>
                  <a:srgbClr val="000000"/>
                </a:solidFill>
                <a:effectLst/>
                <a:highlight>
                  <a:srgbClr val="F7F7F7"/>
                </a:highlight>
                <a:latin typeface="Courier New" panose="02070309020205020404" pitchFamily="49" charset="0"/>
              </a:rPr>
              <a:t>west = </a:t>
            </a:r>
            <a:r>
              <a:rPr lang="nl-NL" b="0" dirty="0">
                <a:solidFill>
                  <a:srgbClr val="795E26"/>
                </a:solidFill>
                <a:effectLst/>
                <a:highlight>
                  <a:srgbClr val="F7F7F7"/>
                </a:highlight>
                <a:latin typeface="Courier New" panose="02070309020205020404" pitchFamily="49" charset="0"/>
              </a:rPr>
              <a:t>min</a:t>
            </a:r>
            <a:r>
              <a:rPr lang="nl-NL" b="0" dirty="0">
                <a:solidFill>
                  <a:srgbClr val="000000"/>
                </a:solidFill>
                <a:effectLst/>
                <a:highlight>
                  <a:srgbClr val="F7F7F7"/>
                </a:highlight>
                <a:latin typeface="Courier New" panose="02070309020205020404" pitchFamily="49" charset="0"/>
              </a:rPr>
              <a:t>(data[</a:t>
            </a:r>
            <a:r>
              <a:rPr lang="nl-NL" b="0" dirty="0">
                <a:solidFill>
                  <a:srgbClr val="A31515"/>
                </a:solidFill>
                <a:effectLst/>
                <a:highlight>
                  <a:srgbClr val="F7F7F7"/>
                </a:highlight>
                <a:latin typeface="Courier New" panose="02070309020205020404" pitchFamily="49" charset="0"/>
              </a:rPr>
              <a:t>'features'</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key</a:t>
            </a:r>
            <a:r>
              <a:rPr lang="nl-NL" b="0" dirty="0">
                <a:solidFill>
                  <a:srgbClr val="000000"/>
                </a:solidFill>
                <a:effectLst/>
                <a:highlight>
                  <a:srgbClr val="F7F7F7"/>
                </a:highlight>
                <a:latin typeface="Courier New" panose="02070309020205020404" pitchFamily="49" charset="0"/>
              </a:rPr>
              <a:t>=</a:t>
            </a:r>
            <a:r>
              <a:rPr lang="nl-NL" b="0" dirty="0" err="1">
                <a:solidFill>
                  <a:srgbClr val="0000FF"/>
                </a:solidFill>
                <a:effectLst/>
                <a:highlight>
                  <a:srgbClr val="F7F7F7"/>
                </a:highlight>
                <a:latin typeface="Courier New" panose="02070309020205020404" pitchFamily="49" charset="0"/>
              </a:rPr>
              <a:t>lambda</a:t>
            </a:r>
            <a:r>
              <a:rPr lang="nl-NL" b="0" dirty="0">
                <a:solidFill>
                  <a:srgbClr val="000000"/>
                </a:solidFill>
                <a:effectLst/>
                <a:highlight>
                  <a:srgbClr val="F7F7F7"/>
                </a:highlight>
                <a:latin typeface="Courier New" panose="02070309020205020404" pitchFamily="49" charset="0"/>
              </a:rPr>
              <a:t> x: x[</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116644"/>
                </a:solidFill>
                <a:effectLst/>
                <a:highlight>
                  <a:srgbClr val="F7F7F7"/>
                </a:highlight>
                <a:latin typeface="Courier New" panose="02070309020205020404" pitchFamily="49" charset="0"/>
              </a:rPr>
              <a:t>0</a:t>
            </a:r>
            <a:r>
              <a:rPr lang="nl-NL" b="0" dirty="0">
                <a:solidFill>
                  <a:srgbClr val="000000"/>
                </a:solidFill>
                <a:effectLst/>
                <a:highlight>
                  <a:srgbClr val="F7F7F7"/>
                </a:highlight>
                <a:latin typeface="Courier New" panose="02070309020205020404" pitchFamily="49" charset="0"/>
              </a:rPr>
              <a:t>])</a:t>
            </a:r>
          </a:p>
          <a:p>
            <a:br>
              <a:rPr lang="nl-NL" b="0" dirty="0">
                <a:solidFill>
                  <a:srgbClr val="000000"/>
                </a:solidFill>
                <a:effectLst/>
                <a:highlight>
                  <a:srgbClr val="F7F7F7"/>
                </a:highlight>
                <a:latin typeface="Courier New" panose="02070309020205020404" pitchFamily="49" charset="0"/>
              </a:rPr>
            </a:br>
            <a:r>
              <a:rPr lang="nl-NL" b="0" dirty="0">
                <a:solidFill>
                  <a:srgbClr val="795E26"/>
                </a:solidFill>
                <a:effectLst/>
                <a:highlight>
                  <a:srgbClr val="F7F7F7"/>
                </a:highlight>
                <a:latin typeface="Courier New" panose="02070309020205020404" pitchFamily="49" charset="0"/>
              </a:rPr>
              <a:t>print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'Het meest noordelijke station is: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north</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properties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'name'</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 op locatie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north</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r>
              <a:rPr lang="nl-NL" b="0" dirty="0">
                <a:solidFill>
                  <a:srgbClr val="795E26"/>
                </a:solidFill>
                <a:effectLst/>
                <a:highlight>
                  <a:srgbClr val="F7F7F7"/>
                </a:highlight>
                <a:latin typeface="Courier New" panose="02070309020205020404" pitchFamily="49" charset="0"/>
              </a:rPr>
              <a:t>print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'Het meest zuidelijke station is: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south</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properties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'name'</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 op locatie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south</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r>
              <a:rPr lang="nl-NL" b="0" dirty="0">
                <a:solidFill>
                  <a:srgbClr val="795E26"/>
                </a:solidFill>
                <a:effectLst/>
                <a:highlight>
                  <a:srgbClr val="F7F7F7"/>
                </a:highlight>
                <a:latin typeface="Courier New" panose="02070309020205020404" pitchFamily="49" charset="0"/>
              </a:rPr>
              <a:t>print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'Het meest oostelijke station is: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east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properties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'name'</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 op locatie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east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r>
              <a:rPr lang="nl-NL" b="0" dirty="0">
                <a:solidFill>
                  <a:srgbClr val="795E26"/>
                </a:solidFill>
                <a:effectLst/>
                <a:highlight>
                  <a:srgbClr val="F7F7F7"/>
                </a:highlight>
                <a:latin typeface="Courier New" panose="02070309020205020404" pitchFamily="49" charset="0"/>
              </a:rPr>
              <a:t>print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'Het meest westelijke station is: '</a:t>
            </a:r>
            <a:r>
              <a:rPr lang="nl-NL" b="0" dirty="0">
                <a:solidFill>
                  <a:srgbClr val="000000"/>
                </a:solidFill>
                <a:effectLst/>
                <a:highlight>
                  <a:srgbClr val="F7F7F7"/>
                </a:highlight>
                <a:latin typeface="Courier New" panose="02070309020205020404" pitchFamily="49" charset="0"/>
              </a:rPr>
              <a:t>, west[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properties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'name'</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 op locatie '</a:t>
            </a:r>
            <a:r>
              <a:rPr lang="nl-NL" b="0" dirty="0">
                <a:solidFill>
                  <a:srgbClr val="000000"/>
                </a:solidFill>
                <a:effectLst/>
                <a:highlight>
                  <a:srgbClr val="F7F7F7"/>
                </a:highlight>
                <a:latin typeface="Courier New" panose="02070309020205020404" pitchFamily="49" charset="0"/>
              </a:rPr>
              <a:t>, west[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br>
              <a:rPr lang="nl-NL" b="0" dirty="0">
                <a:solidFill>
                  <a:srgbClr val="000000"/>
                </a:solidFill>
                <a:effectLst/>
                <a:highlight>
                  <a:srgbClr val="F7F7F7"/>
                </a:highlight>
                <a:latin typeface="Courier New" panose="02070309020205020404" pitchFamily="49" charset="0"/>
              </a:rPr>
            </a:br>
            <a:r>
              <a:rPr lang="nl-NL" b="0" dirty="0" err="1">
                <a:solidFill>
                  <a:srgbClr val="000000"/>
                </a:solidFill>
                <a:effectLst/>
                <a:highlight>
                  <a:srgbClr val="F7F7F7"/>
                </a:highlight>
                <a:latin typeface="Courier New" panose="02070309020205020404" pitchFamily="49" charset="0"/>
              </a:rPr>
              <a:t>find_extreme_stations</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stations.geojson</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33</a:t>
            </a:fld>
            <a:endParaRPr lang="nl-NL"/>
          </a:p>
        </p:txBody>
      </p:sp>
    </p:spTree>
    <p:extLst>
      <p:ext uri="{BB962C8B-B14F-4D97-AF65-F5344CB8AC3E}">
        <p14:creationId xmlns:p14="http://schemas.microsoft.com/office/powerpoint/2010/main" val="2309293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34</a:t>
            </a:fld>
            <a:endParaRPr lang="nl-NL"/>
          </a:p>
        </p:txBody>
      </p:sp>
    </p:spTree>
    <p:extLst>
      <p:ext uri="{BB962C8B-B14F-4D97-AF65-F5344CB8AC3E}">
        <p14:creationId xmlns:p14="http://schemas.microsoft.com/office/powerpoint/2010/main" val="2468348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b="0" i="0" dirty="0">
                <a:solidFill>
                  <a:srgbClr val="152542"/>
                </a:solidFill>
                <a:effectLst/>
                <a:highlight>
                  <a:srgbClr val="FFFFFF"/>
                </a:highlight>
                <a:latin typeface="__Inter_8f9154"/>
              </a:rPr>
              <a:t>Vraag: Ik heb een </a:t>
            </a:r>
            <a:r>
              <a:rPr lang="nl-NL" b="0" i="0" dirty="0" err="1">
                <a:solidFill>
                  <a:srgbClr val="152542"/>
                </a:solidFill>
                <a:effectLst/>
                <a:highlight>
                  <a:srgbClr val="FFFFFF"/>
                </a:highlight>
                <a:latin typeface="__Inter_8f9154"/>
              </a:rPr>
              <a:t>geojson</a:t>
            </a:r>
            <a:r>
              <a:rPr lang="nl-NL" b="0" i="0" dirty="0">
                <a:solidFill>
                  <a:srgbClr val="152542"/>
                </a:solidFill>
                <a:effectLst/>
                <a:highlight>
                  <a:srgbClr val="FFFFFF"/>
                </a:highlight>
                <a:latin typeface="__Inter_8f9154"/>
              </a:rPr>
              <a:t> bestand met daarin de locaties van alle treinstations in Nederland. Ik wil een python script dat de stations vindt die het meest noordelijk, oostelijk, zuidelijk en westelijk liggen. </a:t>
            </a:r>
            <a:br>
              <a:rPr lang="nl-NL" dirty="0"/>
            </a:br>
            <a:endParaRPr lang="nl-NL" sz="1200" dirty="0"/>
          </a:p>
          <a:p>
            <a:r>
              <a:rPr lang="nl-NL" b="0" dirty="0">
                <a:solidFill>
                  <a:srgbClr val="AF00DB"/>
                </a:solidFill>
                <a:effectLst/>
                <a:highlight>
                  <a:srgbClr val="F7F7F7"/>
                </a:highlight>
                <a:latin typeface="Courier New" panose="02070309020205020404" pitchFamily="49" charset="0"/>
              </a:rPr>
              <a:t>import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json</a:t>
            </a:r>
            <a:endParaRPr lang="nl-NL" b="0" dirty="0">
              <a:solidFill>
                <a:srgbClr val="000000"/>
              </a:solidFill>
              <a:effectLst/>
              <a:highlight>
                <a:srgbClr val="F7F7F7"/>
              </a:highlight>
              <a:latin typeface="Courier New" panose="02070309020205020404" pitchFamily="49" charset="0"/>
            </a:endParaRPr>
          </a:p>
          <a:p>
            <a:br>
              <a:rPr lang="nl-NL" b="0" dirty="0">
                <a:solidFill>
                  <a:srgbClr val="000000"/>
                </a:solidFill>
                <a:effectLst/>
                <a:highlight>
                  <a:srgbClr val="F7F7F7"/>
                </a:highlight>
                <a:latin typeface="Courier New" panose="02070309020205020404" pitchFamily="49" charset="0"/>
              </a:rPr>
            </a:br>
            <a:r>
              <a:rPr lang="nl-NL" b="0" dirty="0" err="1">
                <a:solidFill>
                  <a:srgbClr val="0000FF"/>
                </a:solidFill>
                <a:effectLst/>
                <a:highlight>
                  <a:srgbClr val="F7F7F7"/>
                </a:highlight>
                <a:latin typeface="Courier New" panose="02070309020205020404" pitchFamily="49" charset="0"/>
              </a:rPr>
              <a:t>def</a:t>
            </a:r>
            <a:r>
              <a:rPr lang="nl-NL" b="0" dirty="0">
                <a:solidFill>
                  <a:srgbClr val="000000"/>
                </a:solidFill>
                <a:effectLst/>
                <a:highlight>
                  <a:srgbClr val="F7F7F7"/>
                </a:highlight>
                <a:latin typeface="Courier New" panose="02070309020205020404" pitchFamily="49" charset="0"/>
              </a:rPr>
              <a:t> </a:t>
            </a:r>
            <a:r>
              <a:rPr lang="nl-NL" b="0" dirty="0" err="1">
                <a:solidFill>
                  <a:srgbClr val="795E26"/>
                </a:solidFill>
                <a:effectLst/>
                <a:highlight>
                  <a:srgbClr val="F7F7F7"/>
                </a:highlight>
                <a:latin typeface="Courier New" panose="02070309020205020404" pitchFamily="49" charset="0"/>
              </a:rPr>
              <a:t>find_extreme_stations</a:t>
            </a:r>
            <a:r>
              <a:rPr lang="nl-NL" b="0" dirty="0">
                <a:solidFill>
                  <a:srgbClr val="000000"/>
                </a:solidFill>
                <a:effectLst/>
                <a:highlight>
                  <a:srgbClr val="F7F7F7"/>
                </a:highlight>
                <a:latin typeface="Courier New" panose="02070309020205020404" pitchFamily="49" charset="0"/>
              </a:rPr>
              <a:t>(</a:t>
            </a:r>
            <a:r>
              <a:rPr lang="nl-NL" b="0" dirty="0" err="1">
                <a:solidFill>
                  <a:srgbClr val="001080"/>
                </a:solidFill>
                <a:effectLst/>
                <a:highlight>
                  <a:srgbClr val="F7F7F7"/>
                </a:highlight>
                <a:latin typeface="Courier New" panose="02070309020205020404" pitchFamily="49" charset="0"/>
              </a:rPr>
              <a:t>file_name</a:t>
            </a:r>
            <a:r>
              <a:rPr lang="nl-NL" b="0" dirty="0">
                <a:solidFill>
                  <a:srgbClr val="000000"/>
                </a:solidFill>
                <a:effectLst/>
                <a:highlight>
                  <a:srgbClr val="F7F7F7"/>
                </a:highlight>
                <a:latin typeface="Courier New" panose="02070309020205020404" pitchFamily="49" charset="0"/>
              </a:rPr>
              <a:t>):</a:t>
            </a:r>
          </a:p>
          <a:p>
            <a:r>
              <a:rPr lang="nl-NL" b="0" dirty="0" err="1">
                <a:solidFill>
                  <a:srgbClr val="AF00DB"/>
                </a:solidFill>
                <a:effectLst/>
                <a:highlight>
                  <a:srgbClr val="F7F7F7"/>
                </a:highlight>
                <a:latin typeface="Courier New" panose="02070309020205020404" pitchFamily="49" charset="0"/>
              </a:rPr>
              <a:t>with</a:t>
            </a:r>
            <a:r>
              <a:rPr lang="nl-NL" b="0" dirty="0">
                <a:solidFill>
                  <a:srgbClr val="000000"/>
                </a:solidFill>
                <a:effectLst/>
                <a:highlight>
                  <a:srgbClr val="F7F7F7"/>
                </a:highlight>
                <a:latin typeface="Courier New" panose="02070309020205020404" pitchFamily="49" charset="0"/>
              </a:rPr>
              <a:t> </a:t>
            </a:r>
            <a:r>
              <a:rPr lang="nl-NL" b="0" dirty="0">
                <a:solidFill>
                  <a:srgbClr val="795E26"/>
                </a:solidFill>
                <a:effectLst/>
                <a:highlight>
                  <a:srgbClr val="F7F7F7"/>
                </a:highlight>
                <a:latin typeface="Courier New" panose="02070309020205020404" pitchFamily="49" charset="0"/>
              </a:rPr>
              <a:t>open</a:t>
            </a:r>
            <a:r>
              <a:rPr lang="nl-NL" b="0" dirty="0">
                <a:solidFill>
                  <a:srgbClr val="000000"/>
                </a:solidFill>
                <a:effectLst/>
                <a:highlight>
                  <a:srgbClr val="F7F7F7"/>
                </a:highlight>
                <a:latin typeface="Courier New" panose="02070309020205020404" pitchFamily="49" charset="0"/>
              </a:rPr>
              <a:t>(</a:t>
            </a:r>
            <a:r>
              <a:rPr lang="nl-NL" b="0" dirty="0" err="1">
                <a:solidFill>
                  <a:srgbClr val="000000"/>
                </a:solidFill>
                <a:effectLst/>
                <a:highlight>
                  <a:srgbClr val="F7F7F7"/>
                </a:highlight>
                <a:latin typeface="Courier New" panose="02070309020205020404" pitchFamily="49" charset="0"/>
              </a:rPr>
              <a:t>file_name</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'r'</a:t>
            </a:r>
            <a:r>
              <a:rPr lang="nl-NL" b="0" dirty="0">
                <a:solidFill>
                  <a:srgbClr val="000000"/>
                </a:solidFill>
                <a:effectLst/>
                <a:highlight>
                  <a:srgbClr val="F7F7F7"/>
                </a:highlight>
                <a:latin typeface="Courier New" panose="02070309020205020404" pitchFamily="49" charset="0"/>
              </a:rPr>
              <a:t>) </a:t>
            </a:r>
            <a:r>
              <a:rPr lang="nl-NL" b="0" dirty="0">
                <a:solidFill>
                  <a:srgbClr val="AF00DB"/>
                </a:solidFill>
                <a:effectLst/>
                <a:highlight>
                  <a:srgbClr val="F7F7F7"/>
                </a:highlight>
                <a:latin typeface="Courier New" panose="02070309020205020404" pitchFamily="49" charset="0"/>
              </a:rPr>
              <a:t>as</a:t>
            </a:r>
            <a:r>
              <a:rPr lang="nl-NL" b="0" dirty="0">
                <a:solidFill>
                  <a:srgbClr val="000000"/>
                </a:solidFill>
                <a:effectLst/>
                <a:highlight>
                  <a:srgbClr val="F7F7F7"/>
                </a:highlight>
                <a:latin typeface="Courier New" panose="02070309020205020404" pitchFamily="49" charset="0"/>
              </a:rPr>
              <a:t> f:</a:t>
            </a:r>
          </a:p>
          <a:p>
            <a:r>
              <a:rPr lang="nl-NL" b="0" dirty="0">
                <a:solidFill>
                  <a:srgbClr val="000000"/>
                </a:solidFill>
                <a:effectLst/>
                <a:highlight>
                  <a:srgbClr val="F7F7F7"/>
                </a:highlight>
                <a:latin typeface="Courier New" panose="02070309020205020404" pitchFamily="49" charset="0"/>
              </a:rPr>
              <a:t>data = </a:t>
            </a:r>
            <a:r>
              <a:rPr lang="nl-NL" b="0" dirty="0" err="1">
                <a:solidFill>
                  <a:srgbClr val="000000"/>
                </a:solidFill>
                <a:effectLst/>
                <a:highlight>
                  <a:srgbClr val="F7F7F7"/>
                </a:highlight>
                <a:latin typeface="Courier New" panose="02070309020205020404" pitchFamily="49" charset="0"/>
              </a:rPr>
              <a:t>json.load</a:t>
            </a:r>
            <a:r>
              <a:rPr lang="nl-NL" b="0" dirty="0">
                <a:solidFill>
                  <a:srgbClr val="000000"/>
                </a:solidFill>
                <a:effectLst/>
                <a:highlight>
                  <a:srgbClr val="F7F7F7"/>
                </a:highlight>
                <a:latin typeface="Courier New" panose="02070309020205020404" pitchFamily="49" charset="0"/>
              </a:rPr>
              <a:t>(f)</a:t>
            </a:r>
          </a:p>
          <a:p>
            <a:br>
              <a:rPr lang="nl-NL" b="0" dirty="0">
                <a:solidFill>
                  <a:srgbClr val="000000"/>
                </a:solidFill>
                <a:effectLst/>
                <a:highlight>
                  <a:srgbClr val="F7F7F7"/>
                </a:highlight>
                <a:latin typeface="Courier New" panose="02070309020205020404" pitchFamily="49" charset="0"/>
              </a:rPr>
            </a:br>
            <a:r>
              <a:rPr lang="nl-NL" b="0" dirty="0" err="1">
                <a:solidFill>
                  <a:srgbClr val="000000"/>
                </a:solidFill>
                <a:effectLst/>
                <a:highlight>
                  <a:srgbClr val="F7F7F7"/>
                </a:highlight>
                <a:latin typeface="Courier New" panose="02070309020205020404" pitchFamily="49" charset="0"/>
              </a:rPr>
              <a:t>north</a:t>
            </a:r>
            <a:r>
              <a:rPr lang="nl-NL" b="0" dirty="0">
                <a:solidFill>
                  <a:srgbClr val="000000"/>
                </a:solidFill>
                <a:effectLst/>
                <a:highlight>
                  <a:srgbClr val="F7F7F7"/>
                </a:highlight>
                <a:latin typeface="Courier New" panose="02070309020205020404" pitchFamily="49" charset="0"/>
              </a:rPr>
              <a:t> = </a:t>
            </a:r>
            <a:r>
              <a:rPr lang="nl-NL" b="0" dirty="0">
                <a:solidFill>
                  <a:srgbClr val="795E26"/>
                </a:solidFill>
                <a:effectLst/>
                <a:highlight>
                  <a:srgbClr val="F7F7F7"/>
                </a:highlight>
                <a:latin typeface="Courier New" panose="02070309020205020404" pitchFamily="49" charset="0"/>
              </a:rPr>
              <a:t>max</a:t>
            </a:r>
            <a:r>
              <a:rPr lang="nl-NL" b="0" dirty="0">
                <a:solidFill>
                  <a:srgbClr val="000000"/>
                </a:solidFill>
                <a:effectLst/>
                <a:highlight>
                  <a:srgbClr val="F7F7F7"/>
                </a:highlight>
                <a:latin typeface="Courier New" panose="02070309020205020404" pitchFamily="49" charset="0"/>
              </a:rPr>
              <a:t>(data[</a:t>
            </a:r>
            <a:r>
              <a:rPr lang="nl-NL" b="0" dirty="0">
                <a:solidFill>
                  <a:srgbClr val="A31515"/>
                </a:solidFill>
                <a:effectLst/>
                <a:highlight>
                  <a:srgbClr val="F7F7F7"/>
                </a:highlight>
                <a:latin typeface="Courier New" panose="02070309020205020404" pitchFamily="49" charset="0"/>
              </a:rPr>
              <a:t>'features'</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key</a:t>
            </a:r>
            <a:r>
              <a:rPr lang="nl-NL" b="0" dirty="0">
                <a:solidFill>
                  <a:srgbClr val="000000"/>
                </a:solidFill>
                <a:effectLst/>
                <a:highlight>
                  <a:srgbClr val="F7F7F7"/>
                </a:highlight>
                <a:latin typeface="Courier New" panose="02070309020205020404" pitchFamily="49" charset="0"/>
              </a:rPr>
              <a:t>=</a:t>
            </a:r>
            <a:r>
              <a:rPr lang="nl-NL" b="0" dirty="0" err="1">
                <a:solidFill>
                  <a:srgbClr val="0000FF"/>
                </a:solidFill>
                <a:effectLst/>
                <a:highlight>
                  <a:srgbClr val="F7F7F7"/>
                </a:highlight>
                <a:latin typeface="Courier New" panose="02070309020205020404" pitchFamily="49" charset="0"/>
              </a:rPr>
              <a:t>lambda</a:t>
            </a:r>
            <a:r>
              <a:rPr lang="nl-NL" b="0" dirty="0">
                <a:solidFill>
                  <a:srgbClr val="000000"/>
                </a:solidFill>
                <a:effectLst/>
                <a:highlight>
                  <a:srgbClr val="F7F7F7"/>
                </a:highlight>
                <a:latin typeface="Courier New" panose="02070309020205020404" pitchFamily="49" charset="0"/>
              </a:rPr>
              <a:t> x: x[</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116644"/>
                </a:solidFill>
                <a:effectLst/>
                <a:highlight>
                  <a:srgbClr val="F7F7F7"/>
                </a:highlight>
                <a:latin typeface="Courier New" panose="02070309020205020404" pitchFamily="49" charset="0"/>
              </a:rPr>
              <a:t>1</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south</a:t>
            </a:r>
            <a:r>
              <a:rPr lang="nl-NL" b="0" dirty="0">
                <a:solidFill>
                  <a:srgbClr val="000000"/>
                </a:solidFill>
                <a:effectLst/>
                <a:highlight>
                  <a:srgbClr val="F7F7F7"/>
                </a:highlight>
                <a:latin typeface="Courier New" panose="02070309020205020404" pitchFamily="49" charset="0"/>
              </a:rPr>
              <a:t> = </a:t>
            </a:r>
            <a:r>
              <a:rPr lang="nl-NL" b="0" dirty="0">
                <a:solidFill>
                  <a:srgbClr val="795E26"/>
                </a:solidFill>
                <a:effectLst/>
                <a:highlight>
                  <a:srgbClr val="F7F7F7"/>
                </a:highlight>
                <a:latin typeface="Courier New" panose="02070309020205020404" pitchFamily="49" charset="0"/>
              </a:rPr>
              <a:t>min</a:t>
            </a:r>
            <a:r>
              <a:rPr lang="nl-NL" b="0" dirty="0">
                <a:solidFill>
                  <a:srgbClr val="000000"/>
                </a:solidFill>
                <a:effectLst/>
                <a:highlight>
                  <a:srgbClr val="F7F7F7"/>
                </a:highlight>
                <a:latin typeface="Courier New" panose="02070309020205020404" pitchFamily="49" charset="0"/>
              </a:rPr>
              <a:t>(data[</a:t>
            </a:r>
            <a:r>
              <a:rPr lang="nl-NL" b="0" dirty="0">
                <a:solidFill>
                  <a:srgbClr val="A31515"/>
                </a:solidFill>
                <a:effectLst/>
                <a:highlight>
                  <a:srgbClr val="F7F7F7"/>
                </a:highlight>
                <a:latin typeface="Courier New" panose="02070309020205020404" pitchFamily="49" charset="0"/>
              </a:rPr>
              <a:t>'features'</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key</a:t>
            </a:r>
            <a:r>
              <a:rPr lang="nl-NL" b="0" dirty="0">
                <a:solidFill>
                  <a:srgbClr val="000000"/>
                </a:solidFill>
                <a:effectLst/>
                <a:highlight>
                  <a:srgbClr val="F7F7F7"/>
                </a:highlight>
                <a:latin typeface="Courier New" panose="02070309020205020404" pitchFamily="49" charset="0"/>
              </a:rPr>
              <a:t>=</a:t>
            </a:r>
            <a:r>
              <a:rPr lang="nl-NL" b="0" dirty="0" err="1">
                <a:solidFill>
                  <a:srgbClr val="0000FF"/>
                </a:solidFill>
                <a:effectLst/>
                <a:highlight>
                  <a:srgbClr val="F7F7F7"/>
                </a:highlight>
                <a:latin typeface="Courier New" panose="02070309020205020404" pitchFamily="49" charset="0"/>
              </a:rPr>
              <a:t>lambda</a:t>
            </a:r>
            <a:r>
              <a:rPr lang="nl-NL" b="0" dirty="0">
                <a:solidFill>
                  <a:srgbClr val="000000"/>
                </a:solidFill>
                <a:effectLst/>
                <a:highlight>
                  <a:srgbClr val="F7F7F7"/>
                </a:highlight>
                <a:latin typeface="Courier New" panose="02070309020205020404" pitchFamily="49" charset="0"/>
              </a:rPr>
              <a:t> x: x[</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116644"/>
                </a:solidFill>
                <a:effectLst/>
                <a:highlight>
                  <a:srgbClr val="F7F7F7"/>
                </a:highlight>
                <a:latin typeface="Courier New" panose="02070309020205020404" pitchFamily="49" charset="0"/>
              </a:rPr>
              <a:t>1</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east</a:t>
            </a:r>
            <a:r>
              <a:rPr lang="nl-NL" b="0" dirty="0">
                <a:solidFill>
                  <a:srgbClr val="000000"/>
                </a:solidFill>
                <a:effectLst/>
                <a:highlight>
                  <a:srgbClr val="F7F7F7"/>
                </a:highlight>
                <a:latin typeface="Courier New" panose="02070309020205020404" pitchFamily="49" charset="0"/>
              </a:rPr>
              <a:t> = </a:t>
            </a:r>
            <a:r>
              <a:rPr lang="nl-NL" b="0" dirty="0">
                <a:solidFill>
                  <a:srgbClr val="795E26"/>
                </a:solidFill>
                <a:effectLst/>
                <a:highlight>
                  <a:srgbClr val="F7F7F7"/>
                </a:highlight>
                <a:latin typeface="Courier New" panose="02070309020205020404" pitchFamily="49" charset="0"/>
              </a:rPr>
              <a:t>max</a:t>
            </a:r>
            <a:r>
              <a:rPr lang="nl-NL" b="0" dirty="0">
                <a:solidFill>
                  <a:srgbClr val="000000"/>
                </a:solidFill>
                <a:effectLst/>
                <a:highlight>
                  <a:srgbClr val="F7F7F7"/>
                </a:highlight>
                <a:latin typeface="Courier New" panose="02070309020205020404" pitchFamily="49" charset="0"/>
              </a:rPr>
              <a:t>(data[</a:t>
            </a:r>
            <a:r>
              <a:rPr lang="nl-NL" b="0" dirty="0">
                <a:solidFill>
                  <a:srgbClr val="A31515"/>
                </a:solidFill>
                <a:effectLst/>
                <a:highlight>
                  <a:srgbClr val="F7F7F7"/>
                </a:highlight>
                <a:latin typeface="Courier New" panose="02070309020205020404" pitchFamily="49" charset="0"/>
              </a:rPr>
              <a:t>'features'</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key</a:t>
            </a:r>
            <a:r>
              <a:rPr lang="nl-NL" b="0" dirty="0">
                <a:solidFill>
                  <a:srgbClr val="000000"/>
                </a:solidFill>
                <a:effectLst/>
                <a:highlight>
                  <a:srgbClr val="F7F7F7"/>
                </a:highlight>
                <a:latin typeface="Courier New" panose="02070309020205020404" pitchFamily="49" charset="0"/>
              </a:rPr>
              <a:t>=</a:t>
            </a:r>
            <a:r>
              <a:rPr lang="nl-NL" b="0" dirty="0" err="1">
                <a:solidFill>
                  <a:srgbClr val="0000FF"/>
                </a:solidFill>
                <a:effectLst/>
                <a:highlight>
                  <a:srgbClr val="F7F7F7"/>
                </a:highlight>
                <a:latin typeface="Courier New" panose="02070309020205020404" pitchFamily="49" charset="0"/>
              </a:rPr>
              <a:t>lambda</a:t>
            </a:r>
            <a:r>
              <a:rPr lang="nl-NL" b="0" dirty="0">
                <a:solidFill>
                  <a:srgbClr val="000000"/>
                </a:solidFill>
                <a:effectLst/>
                <a:highlight>
                  <a:srgbClr val="F7F7F7"/>
                </a:highlight>
                <a:latin typeface="Courier New" panose="02070309020205020404" pitchFamily="49" charset="0"/>
              </a:rPr>
              <a:t> x: x[</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116644"/>
                </a:solidFill>
                <a:effectLst/>
                <a:highlight>
                  <a:srgbClr val="F7F7F7"/>
                </a:highlight>
                <a:latin typeface="Courier New" panose="02070309020205020404" pitchFamily="49" charset="0"/>
              </a:rPr>
              <a:t>0</a:t>
            </a:r>
            <a:r>
              <a:rPr lang="nl-NL" b="0" dirty="0">
                <a:solidFill>
                  <a:srgbClr val="000000"/>
                </a:solidFill>
                <a:effectLst/>
                <a:highlight>
                  <a:srgbClr val="F7F7F7"/>
                </a:highlight>
                <a:latin typeface="Courier New" panose="02070309020205020404" pitchFamily="49" charset="0"/>
              </a:rPr>
              <a:t>])</a:t>
            </a:r>
          </a:p>
          <a:p>
            <a:r>
              <a:rPr lang="nl-NL" b="0" dirty="0">
                <a:solidFill>
                  <a:srgbClr val="000000"/>
                </a:solidFill>
                <a:effectLst/>
                <a:highlight>
                  <a:srgbClr val="F7F7F7"/>
                </a:highlight>
                <a:latin typeface="Courier New" panose="02070309020205020404" pitchFamily="49" charset="0"/>
              </a:rPr>
              <a:t>west = </a:t>
            </a:r>
            <a:r>
              <a:rPr lang="nl-NL" b="0" dirty="0">
                <a:solidFill>
                  <a:srgbClr val="795E26"/>
                </a:solidFill>
                <a:effectLst/>
                <a:highlight>
                  <a:srgbClr val="F7F7F7"/>
                </a:highlight>
                <a:latin typeface="Courier New" panose="02070309020205020404" pitchFamily="49" charset="0"/>
              </a:rPr>
              <a:t>min</a:t>
            </a:r>
            <a:r>
              <a:rPr lang="nl-NL" b="0" dirty="0">
                <a:solidFill>
                  <a:srgbClr val="000000"/>
                </a:solidFill>
                <a:effectLst/>
                <a:highlight>
                  <a:srgbClr val="F7F7F7"/>
                </a:highlight>
                <a:latin typeface="Courier New" panose="02070309020205020404" pitchFamily="49" charset="0"/>
              </a:rPr>
              <a:t>(data[</a:t>
            </a:r>
            <a:r>
              <a:rPr lang="nl-NL" b="0" dirty="0">
                <a:solidFill>
                  <a:srgbClr val="A31515"/>
                </a:solidFill>
                <a:effectLst/>
                <a:highlight>
                  <a:srgbClr val="F7F7F7"/>
                </a:highlight>
                <a:latin typeface="Courier New" panose="02070309020205020404" pitchFamily="49" charset="0"/>
              </a:rPr>
              <a:t>'features'</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key</a:t>
            </a:r>
            <a:r>
              <a:rPr lang="nl-NL" b="0" dirty="0">
                <a:solidFill>
                  <a:srgbClr val="000000"/>
                </a:solidFill>
                <a:effectLst/>
                <a:highlight>
                  <a:srgbClr val="F7F7F7"/>
                </a:highlight>
                <a:latin typeface="Courier New" panose="02070309020205020404" pitchFamily="49" charset="0"/>
              </a:rPr>
              <a:t>=</a:t>
            </a:r>
            <a:r>
              <a:rPr lang="nl-NL" b="0" dirty="0" err="1">
                <a:solidFill>
                  <a:srgbClr val="0000FF"/>
                </a:solidFill>
                <a:effectLst/>
                <a:highlight>
                  <a:srgbClr val="F7F7F7"/>
                </a:highlight>
                <a:latin typeface="Courier New" panose="02070309020205020404" pitchFamily="49" charset="0"/>
              </a:rPr>
              <a:t>lambda</a:t>
            </a:r>
            <a:r>
              <a:rPr lang="nl-NL" b="0" dirty="0">
                <a:solidFill>
                  <a:srgbClr val="000000"/>
                </a:solidFill>
                <a:effectLst/>
                <a:highlight>
                  <a:srgbClr val="F7F7F7"/>
                </a:highlight>
                <a:latin typeface="Courier New" panose="02070309020205020404" pitchFamily="49" charset="0"/>
              </a:rPr>
              <a:t> x: x[</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116644"/>
                </a:solidFill>
                <a:effectLst/>
                <a:highlight>
                  <a:srgbClr val="F7F7F7"/>
                </a:highlight>
                <a:latin typeface="Courier New" panose="02070309020205020404" pitchFamily="49" charset="0"/>
              </a:rPr>
              <a:t>0</a:t>
            </a:r>
            <a:r>
              <a:rPr lang="nl-NL" b="0" dirty="0">
                <a:solidFill>
                  <a:srgbClr val="000000"/>
                </a:solidFill>
                <a:effectLst/>
                <a:highlight>
                  <a:srgbClr val="F7F7F7"/>
                </a:highlight>
                <a:latin typeface="Courier New" panose="02070309020205020404" pitchFamily="49" charset="0"/>
              </a:rPr>
              <a:t>])</a:t>
            </a:r>
          </a:p>
          <a:p>
            <a:br>
              <a:rPr lang="nl-NL" b="0" dirty="0">
                <a:solidFill>
                  <a:srgbClr val="000000"/>
                </a:solidFill>
                <a:effectLst/>
                <a:highlight>
                  <a:srgbClr val="F7F7F7"/>
                </a:highlight>
                <a:latin typeface="Courier New" panose="02070309020205020404" pitchFamily="49" charset="0"/>
              </a:rPr>
            </a:br>
            <a:r>
              <a:rPr lang="nl-NL" b="0" dirty="0">
                <a:solidFill>
                  <a:srgbClr val="795E26"/>
                </a:solidFill>
                <a:effectLst/>
                <a:highlight>
                  <a:srgbClr val="F7F7F7"/>
                </a:highlight>
                <a:latin typeface="Courier New" panose="02070309020205020404" pitchFamily="49" charset="0"/>
              </a:rPr>
              <a:t>print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'Het meest noordelijke station is: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north</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properties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'name'</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 op locatie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north</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r>
              <a:rPr lang="nl-NL" b="0" dirty="0">
                <a:solidFill>
                  <a:srgbClr val="795E26"/>
                </a:solidFill>
                <a:effectLst/>
                <a:highlight>
                  <a:srgbClr val="F7F7F7"/>
                </a:highlight>
                <a:latin typeface="Courier New" panose="02070309020205020404" pitchFamily="49" charset="0"/>
              </a:rPr>
              <a:t>print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'Het meest zuidelijke station is: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south</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properties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'name'</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 op locatie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south</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r>
              <a:rPr lang="nl-NL" b="0" dirty="0">
                <a:solidFill>
                  <a:srgbClr val="795E26"/>
                </a:solidFill>
                <a:effectLst/>
                <a:highlight>
                  <a:srgbClr val="F7F7F7"/>
                </a:highlight>
                <a:latin typeface="Courier New" panose="02070309020205020404" pitchFamily="49" charset="0"/>
              </a:rPr>
              <a:t>print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'Het meest oostelijke station is: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east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properties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'name'</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 op locatie '</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east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r>
              <a:rPr lang="nl-NL" b="0" dirty="0">
                <a:solidFill>
                  <a:srgbClr val="795E26"/>
                </a:solidFill>
                <a:effectLst/>
                <a:highlight>
                  <a:srgbClr val="F7F7F7"/>
                </a:highlight>
                <a:latin typeface="Courier New" panose="02070309020205020404" pitchFamily="49" charset="0"/>
              </a:rPr>
              <a:t>print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'Het meest westelijke station is: '</a:t>
            </a:r>
            <a:r>
              <a:rPr lang="nl-NL" b="0" dirty="0">
                <a:solidFill>
                  <a:srgbClr val="000000"/>
                </a:solidFill>
                <a:effectLst/>
                <a:highlight>
                  <a:srgbClr val="F7F7F7"/>
                </a:highlight>
                <a:latin typeface="Courier New" panose="02070309020205020404" pitchFamily="49" charset="0"/>
              </a:rPr>
              <a:t>, west[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properties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'name'</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 op locatie '</a:t>
            </a:r>
            <a:r>
              <a:rPr lang="nl-NL" b="0" dirty="0">
                <a:solidFill>
                  <a:srgbClr val="000000"/>
                </a:solidFill>
                <a:effectLst/>
                <a:highlight>
                  <a:srgbClr val="F7F7F7"/>
                </a:highlight>
                <a:latin typeface="Courier New" panose="02070309020205020404" pitchFamily="49" charset="0"/>
              </a:rPr>
              <a:t>, west[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geometry</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coordinates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br>
              <a:rPr lang="nl-NL" b="0" dirty="0">
                <a:solidFill>
                  <a:srgbClr val="000000"/>
                </a:solidFill>
                <a:effectLst/>
                <a:highlight>
                  <a:srgbClr val="F7F7F7"/>
                </a:highlight>
                <a:latin typeface="Courier New" panose="02070309020205020404" pitchFamily="49" charset="0"/>
              </a:rPr>
            </a:br>
            <a:r>
              <a:rPr lang="nl-NL" b="0" dirty="0" err="1">
                <a:solidFill>
                  <a:srgbClr val="000000"/>
                </a:solidFill>
                <a:effectLst/>
                <a:highlight>
                  <a:srgbClr val="F7F7F7"/>
                </a:highlight>
                <a:latin typeface="Courier New" panose="02070309020205020404" pitchFamily="49" charset="0"/>
              </a:rPr>
              <a:t>find_extreme_stations</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stations.geojson</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35</a:t>
            </a:fld>
            <a:endParaRPr lang="nl-NL"/>
          </a:p>
        </p:txBody>
      </p:sp>
    </p:spTree>
    <p:extLst>
      <p:ext uri="{BB962C8B-B14F-4D97-AF65-F5344CB8AC3E}">
        <p14:creationId xmlns:p14="http://schemas.microsoft.com/office/powerpoint/2010/main" val="2607930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36</a:t>
            </a:fld>
            <a:endParaRPr lang="nl-NL"/>
          </a:p>
        </p:txBody>
      </p:sp>
    </p:spTree>
    <p:extLst>
      <p:ext uri="{BB962C8B-B14F-4D97-AF65-F5344CB8AC3E}">
        <p14:creationId xmlns:p14="http://schemas.microsoft.com/office/powerpoint/2010/main" val="4106638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37</a:t>
            </a:fld>
            <a:endParaRPr lang="nl-NL"/>
          </a:p>
        </p:txBody>
      </p:sp>
    </p:spTree>
    <p:extLst>
      <p:ext uri="{BB962C8B-B14F-4D97-AF65-F5344CB8AC3E}">
        <p14:creationId xmlns:p14="http://schemas.microsoft.com/office/powerpoint/2010/main" val="30149024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38</a:t>
            </a:fld>
            <a:endParaRPr lang="nl-NL"/>
          </a:p>
        </p:txBody>
      </p:sp>
    </p:spTree>
    <p:extLst>
      <p:ext uri="{BB962C8B-B14F-4D97-AF65-F5344CB8AC3E}">
        <p14:creationId xmlns:p14="http://schemas.microsoft.com/office/powerpoint/2010/main" val="2001317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Je zou nu zoiets moeten hebben. Links een </a:t>
            </a:r>
            <a:r>
              <a:rPr lang="nl-NL" dirty="0" err="1"/>
              <a:t>geojson</a:t>
            </a:r>
            <a:r>
              <a:rPr lang="nl-NL" dirty="0"/>
              <a:t> bestand en rechts een stuk python code. Druk nu op </a:t>
            </a:r>
            <a:r>
              <a:rPr lang="nl-NL" dirty="0" err="1"/>
              <a:t>play</a:t>
            </a:r>
            <a:endParaRPr lang="nl-NL"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39</a:t>
            </a:fld>
            <a:endParaRPr lang="nl-NL"/>
          </a:p>
        </p:txBody>
      </p:sp>
    </p:spTree>
    <p:extLst>
      <p:ext uri="{BB962C8B-B14F-4D97-AF65-F5344CB8AC3E}">
        <p14:creationId xmlns:p14="http://schemas.microsoft.com/office/powerpoint/2010/main" val="2823324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4</a:t>
            </a:fld>
            <a:endParaRPr lang="nl-NL"/>
          </a:p>
        </p:txBody>
      </p:sp>
    </p:spTree>
    <p:extLst>
      <p:ext uri="{BB962C8B-B14F-4D97-AF65-F5344CB8AC3E}">
        <p14:creationId xmlns:p14="http://schemas.microsoft.com/office/powerpoint/2010/main" val="1530492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40</a:t>
            </a:fld>
            <a:endParaRPr lang="nl-NL"/>
          </a:p>
        </p:txBody>
      </p:sp>
    </p:spTree>
    <p:extLst>
      <p:ext uri="{BB962C8B-B14F-4D97-AF65-F5344CB8AC3E}">
        <p14:creationId xmlns:p14="http://schemas.microsoft.com/office/powerpoint/2010/main" val="37914145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1800" b="0" i="0" u="none" strike="noStrike" dirty="0">
                <a:solidFill>
                  <a:srgbClr val="000000"/>
                </a:solidFill>
                <a:effectLst/>
                <a:latin typeface="Arial" panose="020B0604020202020204" pitchFamily="34" charset="0"/>
              </a:rPr>
              <a:t>Ok. Jullie hebben geleerd dat je AI code kunt laten schrijven om te Google-en en informatie op te zoeken met Open Street Map. Tijd voor het echte werk.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800" b="0" i="0" u="none" strike="noStrike" dirty="0">
                <a:solidFill>
                  <a:srgbClr val="000000"/>
                </a:solidFill>
                <a:effectLst/>
                <a:latin typeface="Arial" panose="020B0604020202020204" pitchFamily="34" charset="0"/>
              </a:rPr>
              <a:t>We gaan met Python informatie opslaan uit een API in een CSV bestand.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41</a:t>
            </a:fld>
            <a:endParaRPr lang="nl-NL"/>
          </a:p>
        </p:txBody>
      </p:sp>
    </p:spTree>
    <p:extLst>
      <p:ext uri="{BB962C8B-B14F-4D97-AF65-F5344CB8AC3E}">
        <p14:creationId xmlns:p14="http://schemas.microsoft.com/office/powerpoint/2010/main" val="36565805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42</a:t>
            </a:fld>
            <a:endParaRPr lang="nl-NL"/>
          </a:p>
        </p:txBody>
      </p:sp>
    </p:spTree>
    <p:extLst>
      <p:ext uri="{BB962C8B-B14F-4D97-AF65-F5344CB8AC3E}">
        <p14:creationId xmlns:p14="http://schemas.microsoft.com/office/powerpoint/2010/main" val="15289832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43</a:t>
            </a:fld>
            <a:endParaRPr lang="nl-NL"/>
          </a:p>
        </p:txBody>
      </p:sp>
    </p:spTree>
    <p:extLst>
      <p:ext uri="{BB962C8B-B14F-4D97-AF65-F5344CB8AC3E}">
        <p14:creationId xmlns:p14="http://schemas.microsoft.com/office/powerpoint/2010/main" val="4911033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44</a:t>
            </a:fld>
            <a:endParaRPr lang="nl-NL"/>
          </a:p>
        </p:txBody>
      </p:sp>
    </p:spTree>
    <p:extLst>
      <p:ext uri="{BB962C8B-B14F-4D97-AF65-F5344CB8AC3E}">
        <p14:creationId xmlns:p14="http://schemas.microsoft.com/office/powerpoint/2010/main" val="2220708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0" i="0" dirty="0">
                <a:solidFill>
                  <a:srgbClr val="152542"/>
                </a:solidFill>
                <a:effectLst/>
                <a:highlight>
                  <a:srgbClr val="FFFFFF"/>
                </a:highlight>
                <a:latin typeface="__Inter_8f9154"/>
              </a:rPr>
              <a:t>Ik wil graag met python data uit een API opslaan in een </a:t>
            </a:r>
            <a:r>
              <a:rPr lang="nl-NL" b="0" i="0" dirty="0" err="1">
                <a:solidFill>
                  <a:srgbClr val="152542"/>
                </a:solidFill>
                <a:effectLst/>
                <a:highlight>
                  <a:srgbClr val="FFFFFF"/>
                </a:highlight>
                <a:latin typeface="__Inter_8f9154"/>
              </a:rPr>
              <a:t>csv</a:t>
            </a:r>
            <a:r>
              <a:rPr lang="nl-NL" b="0" i="0" dirty="0">
                <a:solidFill>
                  <a:srgbClr val="152542"/>
                </a:solidFill>
                <a:effectLst/>
                <a:highlight>
                  <a:srgbClr val="FFFFFF"/>
                </a:highlight>
                <a:latin typeface="__Inter_8f9154"/>
              </a:rPr>
              <a:t>-bestand. Het gaat om deze </a:t>
            </a:r>
            <a:r>
              <a:rPr lang="nl-NL" b="0" i="0" dirty="0" err="1">
                <a:solidFill>
                  <a:srgbClr val="152542"/>
                </a:solidFill>
                <a:effectLst/>
                <a:highlight>
                  <a:srgbClr val="FFFFFF"/>
                </a:highlight>
                <a:latin typeface="__Inter_8f9154"/>
              </a:rPr>
              <a:t>url</a:t>
            </a:r>
            <a:r>
              <a:rPr lang="nl-NL" b="0" i="0" dirty="0">
                <a:solidFill>
                  <a:srgbClr val="152542"/>
                </a:solidFill>
                <a:effectLst/>
                <a:highlight>
                  <a:srgbClr val="FFFFFF"/>
                </a:highlight>
                <a:latin typeface="__Inter_8f9154"/>
              </a:rPr>
              <a:t> </a:t>
            </a:r>
            <a:r>
              <a:rPr lang="nl-NL" b="0" i="0" dirty="0" err="1">
                <a:solidFill>
                  <a:srgbClr val="152542"/>
                </a:solidFill>
                <a:effectLst/>
                <a:highlight>
                  <a:srgbClr val="FFFFFF"/>
                </a:highlight>
                <a:latin typeface="__Inter_8f9154"/>
              </a:rPr>
              <a:t>https</a:t>
            </a:r>
            <a:r>
              <a:rPr lang="nl-NL" b="0" i="0" dirty="0">
                <a:solidFill>
                  <a:srgbClr val="152542"/>
                </a:solidFill>
                <a:effectLst/>
                <a:highlight>
                  <a:srgbClr val="FFFFFF"/>
                </a:highlight>
                <a:latin typeface="__Inter_8f9154"/>
              </a:rPr>
              <a:t>://</a:t>
            </a:r>
            <a:r>
              <a:rPr lang="nl-NL" b="0" i="0" dirty="0" err="1">
                <a:solidFill>
                  <a:srgbClr val="152542"/>
                </a:solidFill>
                <a:effectLst/>
                <a:highlight>
                  <a:srgbClr val="FFFFFF"/>
                </a:highlight>
                <a:latin typeface="__Inter_8f9154"/>
              </a:rPr>
              <a:t>www.schiphol.nl</a:t>
            </a:r>
            <a:r>
              <a:rPr lang="nl-NL" b="0" i="0" dirty="0">
                <a:solidFill>
                  <a:srgbClr val="152542"/>
                </a:solidFill>
                <a:effectLst/>
                <a:highlight>
                  <a:srgbClr val="FFFFFF"/>
                </a:highlight>
                <a:latin typeface="__Inter_8f9154"/>
              </a:rPr>
              <a:t>/</a:t>
            </a:r>
            <a:r>
              <a:rPr lang="nl-NL" b="0" i="0" dirty="0" err="1">
                <a:solidFill>
                  <a:srgbClr val="152542"/>
                </a:solidFill>
                <a:effectLst/>
                <a:highlight>
                  <a:srgbClr val="FFFFFF"/>
                </a:highlight>
                <a:latin typeface="__Inter_8f9154"/>
              </a:rPr>
              <a:t>api</a:t>
            </a:r>
            <a:r>
              <a:rPr lang="nl-NL" b="0" i="0" dirty="0">
                <a:solidFill>
                  <a:srgbClr val="152542"/>
                </a:solidFill>
                <a:effectLst/>
                <a:highlight>
                  <a:srgbClr val="FFFFFF"/>
                </a:highlight>
                <a:latin typeface="__Inter_8f9154"/>
              </a:rPr>
              <a:t>/proxy/v3/</a:t>
            </a:r>
            <a:r>
              <a:rPr lang="nl-NL" b="0" i="0" dirty="0" err="1">
                <a:solidFill>
                  <a:srgbClr val="152542"/>
                </a:solidFill>
                <a:effectLst/>
                <a:highlight>
                  <a:srgbClr val="FFFFFF"/>
                </a:highlight>
                <a:latin typeface="__Inter_8f9154"/>
              </a:rPr>
              <a:t>waittimes</a:t>
            </a:r>
            <a:r>
              <a:rPr lang="nl-NL" b="0" i="0" dirty="0">
                <a:solidFill>
                  <a:srgbClr val="152542"/>
                </a:solidFill>
                <a:effectLst/>
                <a:highlight>
                  <a:srgbClr val="FFFFFF"/>
                </a:highlight>
                <a:latin typeface="__Inter_8f9154"/>
              </a:rPr>
              <a:t>/security-filters De data ziet er zo uit [PLAK HIER API DATA]</a:t>
            </a:r>
            <a:br>
              <a:rPr lang="nl-NL" dirty="0"/>
            </a:br>
            <a:endParaRPr lang="nl-NL" dirty="0"/>
          </a:p>
          <a:p>
            <a:r>
              <a:rPr lang="nl-NL" dirty="0"/>
              <a:t>Als je een foutmelding krijgt, kopieer die dan en geef die terug aan de AI.</a:t>
            </a:r>
          </a:p>
          <a:p>
            <a:pPr marL="0" indent="0">
              <a:buNone/>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45</a:t>
            </a:fld>
            <a:endParaRPr lang="nl-NL"/>
          </a:p>
        </p:txBody>
      </p:sp>
    </p:spTree>
    <p:extLst>
      <p:ext uri="{BB962C8B-B14F-4D97-AF65-F5344CB8AC3E}">
        <p14:creationId xmlns:p14="http://schemas.microsoft.com/office/powerpoint/2010/main" val="1561487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0" dirty="0">
                <a:solidFill>
                  <a:srgbClr val="AF00DB"/>
                </a:solidFill>
                <a:effectLst/>
                <a:highlight>
                  <a:srgbClr val="F7F7F7"/>
                </a:highlight>
                <a:latin typeface="Courier New" panose="02070309020205020404" pitchFamily="49" charset="0"/>
              </a:rPr>
              <a:t>import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requests</a:t>
            </a:r>
            <a:endParaRPr lang="nl-NL" b="0" dirty="0">
              <a:solidFill>
                <a:srgbClr val="000000"/>
              </a:solidFill>
              <a:effectLst/>
              <a:highlight>
                <a:srgbClr val="F7F7F7"/>
              </a:highlight>
              <a:latin typeface="Courier New" panose="02070309020205020404" pitchFamily="49" charset="0"/>
            </a:endParaRPr>
          </a:p>
          <a:p>
            <a:r>
              <a:rPr lang="nl-NL" b="0" dirty="0">
                <a:solidFill>
                  <a:srgbClr val="AF00DB"/>
                </a:solidFill>
                <a:effectLst/>
                <a:highlight>
                  <a:srgbClr val="F7F7F7"/>
                </a:highlight>
                <a:latin typeface="Courier New" panose="02070309020205020404" pitchFamily="49" charset="0"/>
              </a:rPr>
              <a:t>import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csv</a:t>
            </a:r>
            <a:endParaRPr lang="nl-NL" b="0" dirty="0">
              <a:solidFill>
                <a:srgbClr val="000000"/>
              </a:solidFill>
              <a:effectLst/>
              <a:highlight>
                <a:srgbClr val="F7F7F7"/>
              </a:highlight>
              <a:latin typeface="Courier New" panose="02070309020205020404" pitchFamily="49" charset="0"/>
            </a:endParaRPr>
          </a:p>
          <a:p>
            <a:r>
              <a:rPr lang="nl-NL" b="0" dirty="0">
                <a:solidFill>
                  <a:srgbClr val="AF00DB"/>
                </a:solidFill>
                <a:effectLst/>
                <a:highlight>
                  <a:srgbClr val="F7F7F7"/>
                </a:highlight>
                <a:latin typeface="Courier New" panose="02070309020205020404" pitchFamily="49" charset="0"/>
              </a:rPr>
              <a:t>import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json</a:t>
            </a:r>
            <a:endParaRPr lang="nl-NL" b="0" dirty="0">
              <a:solidFill>
                <a:srgbClr val="000000"/>
              </a:solidFill>
              <a:effectLst/>
              <a:highlight>
                <a:srgbClr val="F7F7F7"/>
              </a:highlight>
              <a:latin typeface="Courier New" panose="02070309020205020404" pitchFamily="49" charset="0"/>
            </a:endParaRPr>
          </a:p>
          <a:p>
            <a:br>
              <a:rPr lang="nl-NL" b="0" dirty="0">
                <a:solidFill>
                  <a:srgbClr val="000000"/>
                </a:solidFill>
                <a:effectLst/>
                <a:highlight>
                  <a:srgbClr val="F7F7F7"/>
                </a:highlight>
                <a:latin typeface="Courier New" panose="02070309020205020404" pitchFamily="49" charset="0"/>
              </a:rPr>
            </a:br>
            <a:r>
              <a:rPr lang="nl-NL" b="0" dirty="0">
                <a:solidFill>
                  <a:srgbClr val="008000"/>
                </a:solidFill>
                <a:effectLst/>
                <a:highlight>
                  <a:srgbClr val="F7F7F7"/>
                </a:highlight>
                <a:latin typeface="Courier New" panose="02070309020205020404" pitchFamily="49" charset="0"/>
              </a:rPr>
              <a:t># Maak een verzoek naar de API</a:t>
            </a:r>
            <a:endParaRPr lang="nl-NL" b="0" dirty="0">
              <a:solidFill>
                <a:srgbClr val="000000"/>
              </a:solidFill>
              <a:effectLst/>
              <a:highlight>
                <a:srgbClr val="F7F7F7"/>
              </a:highlight>
              <a:latin typeface="Courier New" panose="02070309020205020404" pitchFamily="49" charset="0"/>
            </a:endParaRPr>
          </a:p>
          <a:p>
            <a:r>
              <a:rPr lang="nl-NL" b="0" dirty="0">
                <a:solidFill>
                  <a:srgbClr val="000000"/>
                </a:solidFill>
                <a:effectLst/>
                <a:highlight>
                  <a:srgbClr val="F7F7F7"/>
                </a:highlight>
                <a:latin typeface="Courier New" panose="02070309020205020404" pitchFamily="49" charset="0"/>
              </a:rPr>
              <a:t>response = </a:t>
            </a:r>
            <a:r>
              <a:rPr lang="nl-NL" b="0" dirty="0" err="1">
                <a:solidFill>
                  <a:srgbClr val="000000"/>
                </a:solidFill>
                <a:effectLst/>
                <a:highlight>
                  <a:srgbClr val="F7F7F7"/>
                </a:highlight>
                <a:latin typeface="Courier New" panose="02070309020205020404" pitchFamily="49" charset="0"/>
              </a:rPr>
              <a:t>requests.get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https</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www.schiphol.nl</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api</a:t>
            </a:r>
            <a:r>
              <a:rPr lang="nl-NL" b="0" dirty="0">
                <a:solidFill>
                  <a:srgbClr val="A31515"/>
                </a:solidFill>
                <a:effectLst/>
                <a:highlight>
                  <a:srgbClr val="F7F7F7"/>
                </a:highlight>
                <a:latin typeface="Courier New" panose="02070309020205020404" pitchFamily="49" charset="0"/>
              </a:rPr>
              <a:t>/proxy/v3/</a:t>
            </a:r>
            <a:r>
              <a:rPr lang="nl-NL" b="0" dirty="0" err="1">
                <a:solidFill>
                  <a:srgbClr val="A31515"/>
                </a:solidFill>
                <a:effectLst/>
                <a:highlight>
                  <a:srgbClr val="F7F7F7"/>
                </a:highlight>
                <a:latin typeface="Courier New" panose="02070309020205020404" pitchFamily="49" charset="0"/>
              </a:rPr>
              <a:t>waittimes</a:t>
            </a:r>
            <a:r>
              <a:rPr lang="nl-NL" b="0" dirty="0">
                <a:solidFill>
                  <a:srgbClr val="A31515"/>
                </a:solidFill>
                <a:effectLst/>
                <a:highlight>
                  <a:srgbClr val="F7F7F7"/>
                </a:highlight>
                <a:latin typeface="Courier New" panose="02070309020205020404" pitchFamily="49" charset="0"/>
              </a:rPr>
              <a:t>/security-filters"</a:t>
            </a:r>
            <a:r>
              <a:rPr lang="nl-NL" b="0" dirty="0">
                <a:solidFill>
                  <a:srgbClr val="000000"/>
                </a:solidFill>
                <a:effectLst/>
                <a:highlight>
                  <a:srgbClr val="F7F7F7"/>
                </a:highlight>
                <a:latin typeface="Courier New" panose="02070309020205020404" pitchFamily="49" charset="0"/>
              </a:rPr>
              <a:t>)</a:t>
            </a:r>
          </a:p>
          <a:p>
            <a:br>
              <a:rPr lang="nl-NL" b="0" dirty="0">
                <a:solidFill>
                  <a:srgbClr val="000000"/>
                </a:solidFill>
                <a:effectLst/>
                <a:highlight>
                  <a:srgbClr val="F7F7F7"/>
                </a:highlight>
                <a:latin typeface="Courier New" panose="02070309020205020404" pitchFamily="49" charset="0"/>
              </a:rPr>
            </a:br>
            <a:r>
              <a:rPr lang="nl-NL" b="0" dirty="0">
                <a:solidFill>
                  <a:srgbClr val="008000"/>
                </a:solidFill>
                <a:effectLst/>
                <a:highlight>
                  <a:srgbClr val="F7F7F7"/>
                </a:highlight>
                <a:latin typeface="Courier New" panose="02070309020205020404" pitchFamily="49" charset="0"/>
              </a:rPr>
              <a:t># Zet het antwoord om naar JSON</a:t>
            </a:r>
            <a:endParaRPr lang="nl-NL" b="0" dirty="0">
              <a:solidFill>
                <a:srgbClr val="000000"/>
              </a:solidFill>
              <a:effectLst/>
              <a:highlight>
                <a:srgbClr val="F7F7F7"/>
              </a:highlight>
              <a:latin typeface="Courier New" panose="02070309020205020404" pitchFamily="49" charset="0"/>
            </a:endParaRPr>
          </a:p>
          <a:p>
            <a:r>
              <a:rPr lang="nl-NL" b="0" dirty="0">
                <a:solidFill>
                  <a:srgbClr val="000000"/>
                </a:solidFill>
                <a:effectLst/>
                <a:highlight>
                  <a:srgbClr val="F7F7F7"/>
                </a:highlight>
                <a:latin typeface="Courier New" panose="02070309020205020404" pitchFamily="49" charset="0"/>
              </a:rPr>
              <a:t>data = </a:t>
            </a:r>
            <a:r>
              <a:rPr lang="nl-NL" b="0" dirty="0" err="1">
                <a:solidFill>
                  <a:srgbClr val="000000"/>
                </a:solidFill>
                <a:effectLst/>
                <a:highlight>
                  <a:srgbClr val="F7F7F7"/>
                </a:highlight>
                <a:latin typeface="Courier New" panose="02070309020205020404" pitchFamily="49" charset="0"/>
              </a:rPr>
              <a:t>response.json</a:t>
            </a:r>
            <a:r>
              <a:rPr lang="nl-NL" b="0" dirty="0">
                <a:solidFill>
                  <a:srgbClr val="000000"/>
                </a:solidFill>
                <a:effectLst/>
                <a:highlight>
                  <a:srgbClr val="F7F7F7"/>
                </a:highlight>
                <a:latin typeface="Courier New" panose="02070309020205020404" pitchFamily="49" charset="0"/>
              </a:rPr>
              <a:t>()</a:t>
            </a:r>
          </a:p>
          <a:p>
            <a:br>
              <a:rPr lang="nl-NL" b="0" dirty="0">
                <a:solidFill>
                  <a:srgbClr val="000000"/>
                </a:solidFill>
                <a:effectLst/>
                <a:highlight>
                  <a:srgbClr val="F7F7F7"/>
                </a:highlight>
                <a:latin typeface="Courier New" panose="02070309020205020404" pitchFamily="49" charset="0"/>
              </a:rPr>
            </a:br>
            <a:r>
              <a:rPr lang="nl-NL" b="0" dirty="0">
                <a:solidFill>
                  <a:srgbClr val="008000"/>
                </a:solidFill>
                <a:effectLst/>
                <a:highlight>
                  <a:srgbClr val="F7F7F7"/>
                </a:highlight>
                <a:latin typeface="Courier New" panose="02070309020205020404" pitchFamily="49" charset="0"/>
              </a:rPr>
              <a:t># Open een nieuw CSV-bestand om de gegevens in te schrijven</a:t>
            </a:r>
            <a:endParaRPr lang="nl-NL" b="0" dirty="0">
              <a:solidFill>
                <a:srgbClr val="000000"/>
              </a:solidFill>
              <a:effectLst/>
              <a:highlight>
                <a:srgbClr val="F7F7F7"/>
              </a:highlight>
              <a:latin typeface="Courier New" panose="02070309020205020404" pitchFamily="49" charset="0"/>
            </a:endParaRPr>
          </a:p>
          <a:p>
            <a:r>
              <a:rPr lang="nl-NL" b="0" dirty="0" err="1">
                <a:solidFill>
                  <a:srgbClr val="AF00DB"/>
                </a:solidFill>
                <a:effectLst/>
                <a:highlight>
                  <a:srgbClr val="F7F7F7"/>
                </a:highlight>
                <a:latin typeface="Courier New" panose="02070309020205020404" pitchFamily="49" charset="0"/>
              </a:rPr>
              <a:t>with</a:t>
            </a:r>
            <a:r>
              <a:rPr lang="nl-NL" b="0" dirty="0">
                <a:solidFill>
                  <a:srgbClr val="000000"/>
                </a:solidFill>
                <a:effectLst/>
                <a:highlight>
                  <a:srgbClr val="F7F7F7"/>
                </a:highlight>
                <a:latin typeface="Courier New" panose="02070309020205020404" pitchFamily="49" charset="0"/>
              </a:rPr>
              <a:t> </a:t>
            </a:r>
            <a:r>
              <a:rPr lang="nl-NL" b="0" dirty="0">
                <a:solidFill>
                  <a:srgbClr val="795E26"/>
                </a:solidFill>
                <a:effectLst/>
                <a:highlight>
                  <a:srgbClr val="F7F7F7"/>
                </a:highlight>
                <a:latin typeface="Courier New" panose="02070309020205020404" pitchFamily="49" charset="0"/>
              </a:rPr>
              <a:t>open</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data.csv</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'w'</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newline</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a:solidFill>
                  <a:srgbClr val="AF00DB"/>
                </a:solidFill>
                <a:effectLst/>
                <a:highlight>
                  <a:srgbClr val="F7F7F7"/>
                </a:highlight>
                <a:latin typeface="Courier New" panose="02070309020205020404" pitchFamily="49" charset="0"/>
              </a:rPr>
              <a:t>as</a:t>
            </a:r>
            <a:r>
              <a:rPr lang="nl-NL" b="0" dirty="0">
                <a:solidFill>
                  <a:srgbClr val="000000"/>
                </a:solidFill>
                <a:effectLst/>
                <a:highlight>
                  <a:srgbClr val="F7F7F7"/>
                </a:highlight>
                <a:latin typeface="Courier New" panose="02070309020205020404" pitchFamily="49" charset="0"/>
              </a:rPr>
              <a:t> </a:t>
            </a:r>
            <a:r>
              <a:rPr lang="nl-NL" b="0" dirty="0">
                <a:solidFill>
                  <a:srgbClr val="001080"/>
                </a:solidFill>
                <a:effectLst/>
                <a:highlight>
                  <a:srgbClr val="F7F7F7"/>
                </a:highlight>
                <a:latin typeface="Courier New" panose="02070309020205020404" pitchFamily="49" charset="0"/>
              </a:rPr>
              <a:t>file</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writer</a:t>
            </a:r>
            <a:r>
              <a:rPr lang="nl-NL" b="0" dirty="0">
                <a:solidFill>
                  <a:srgbClr val="000000"/>
                </a:solidFill>
                <a:effectLst/>
                <a:highlight>
                  <a:srgbClr val="F7F7F7"/>
                </a:highlight>
                <a:latin typeface="Courier New" panose="02070309020205020404" pitchFamily="49" charset="0"/>
              </a:rPr>
              <a:t> = </a:t>
            </a:r>
            <a:r>
              <a:rPr lang="nl-NL" b="0" dirty="0" err="1">
                <a:solidFill>
                  <a:srgbClr val="000000"/>
                </a:solidFill>
                <a:effectLst/>
                <a:highlight>
                  <a:srgbClr val="F7F7F7"/>
                </a:highlight>
                <a:latin typeface="Courier New" panose="02070309020205020404" pitchFamily="49" charset="0"/>
              </a:rPr>
              <a:t>csv.writer</a:t>
            </a:r>
            <a:r>
              <a:rPr lang="nl-NL" b="0" dirty="0">
                <a:solidFill>
                  <a:srgbClr val="000000"/>
                </a:solidFill>
                <a:effectLst/>
                <a:highlight>
                  <a:srgbClr val="F7F7F7"/>
                </a:highlight>
                <a:latin typeface="Courier New" panose="02070309020205020404" pitchFamily="49" charset="0"/>
              </a:rPr>
              <a:t>(</a:t>
            </a:r>
            <a:r>
              <a:rPr lang="nl-NL" b="0" dirty="0">
                <a:solidFill>
                  <a:srgbClr val="001080"/>
                </a:solidFill>
                <a:effectLst/>
                <a:highlight>
                  <a:srgbClr val="F7F7F7"/>
                </a:highlight>
                <a:latin typeface="Courier New" panose="02070309020205020404" pitchFamily="49" charset="0"/>
              </a:rPr>
              <a:t>file</a:t>
            </a:r>
            <a:r>
              <a:rPr lang="nl-NL" b="0" dirty="0">
                <a:solidFill>
                  <a:srgbClr val="000000"/>
                </a:solidFill>
                <a:effectLst/>
                <a:highlight>
                  <a:srgbClr val="F7F7F7"/>
                </a:highlight>
                <a:latin typeface="Courier New" panose="02070309020205020404" pitchFamily="49" charset="0"/>
              </a:rPr>
              <a:t>)</a:t>
            </a:r>
          </a:p>
          <a:p>
            <a:br>
              <a:rPr lang="nl-NL" b="0" dirty="0">
                <a:solidFill>
                  <a:srgbClr val="000000"/>
                </a:solidFill>
                <a:effectLst/>
                <a:highlight>
                  <a:srgbClr val="F7F7F7"/>
                </a:highlight>
                <a:latin typeface="Courier New" panose="02070309020205020404" pitchFamily="49" charset="0"/>
              </a:rPr>
            </a:br>
            <a:r>
              <a:rPr lang="nl-NL" b="0" dirty="0">
                <a:solidFill>
                  <a:srgbClr val="008000"/>
                </a:solidFill>
                <a:effectLst/>
                <a:highlight>
                  <a:srgbClr val="F7F7F7"/>
                </a:highlight>
                <a:latin typeface="Courier New" panose="02070309020205020404" pitchFamily="49" charset="0"/>
              </a:rPr>
              <a:t># Schrijf de koppen van de kolommen</a:t>
            </a:r>
            <a:endParaRPr lang="nl-NL" b="0" dirty="0">
              <a:solidFill>
                <a:srgbClr val="000000"/>
              </a:solidFill>
              <a:effectLst/>
              <a:highlight>
                <a:srgbClr val="F7F7F7"/>
              </a:highlight>
              <a:latin typeface="Courier New" panose="02070309020205020404" pitchFamily="49" charset="0"/>
            </a:endParaRPr>
          </a:p>
          <a:p>
            <a:r>
              <a:rPr lang="nl-NL" b="0" dirty="0">
                <a:solidFill>
                  <a:srgbClr val="000000"/>
                </a:solidFill>
                <a:effectLst/>
                <a:highlight>
                  <a:srgbClr val="F7F7F7"/>
                </a:highlight>
                <a:latin typeface="Courier New" panose="02070309020205020404" pitchFamily="49" charset="0"/>
              </a:rPr>
              <a:t>headers = [</a:t>
            </a:r>
            <a:r>
              <a:rPr lang="nl-NL" b="0" dirty="0">
                <a:solidFill>
                  <a:srgbClr val="A31515"/>
                </a:solidFill>
                <a:effectLst/>
                <a:highlight>
                  <a:srgbClr val="F7F7F7"/>
                </a:highlight>
                <a:latin typeface="Courier New" panose="02070309020205020404" pitchFamily="49" charset="0"/>
              </a:rPr>
              <a:t>'Filter'</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Updated</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WaitTimeInSeconds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WaitTimeOutOfRange</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writer.writerow</a:t>
            </a:r>
            <a:r>
              <a:rPr lang="nl-NL" b="0" dirty="0">
                <a:solidFill>
                  <a:srgbClr val="000000"/>
                </a:solidFill>
                <a:effectLst/>
                <a:highlight>
                  <a:srgbClr val="F7F7F7"/>
                </a:highlight>
                <a:latin typeface="Courier New" panose="02070309020205020404" pitchFamily="49" charset="0"/>
              </a:rPr>
              <a:t>(headers)</a:t>
            </a:r>
          </a:p>
          <a:p>
            <a:br>
              <a:rPr lang="nl-NL" b="0" dirty="0">
                <a:solidFill>
                  <a:srgbClr val="000000"/>
                </a:solidFill>
                <a:effectLst/>
                <a:highlight>
                  <a:srgbClr val="F7F7F7"/>
                </a:highlight>
                <a:latin typeface="Courier New" panose="02070309020205020404" pitchFamily="49" charset="0"/>
              </a:rPr>
            </a:br>
            <a:r>
              <a:rPr lang="nl-NL" b="0" dirty="0">
                <a:solidFill>
                  <a:srgbClr val="008000"/>
                </a:solidFill>
                <a:effectLst/>
                <a:highlight>
                  <a:srgbClr val="F7F7F7"/>
                </a:highlight>
                <a:latin typeface="Courier New" panose="02070309020205020404" pitchFamily="49" charset="0"/>
              </a:rPr>
              <a:t># Schrijf de gegevens</a:t>
            </a:r>
            <a:endParaRPr lang="nl-NL" b="0" dirty="0">
              <a:solidFill>
                <a:srgbClr val="000000"/>
              </a:solidFill>
              <a:effectLst/>
              <a:highlight>
                <a:srgbClr val="F7F7F7"/>
              </a:highlight>
              <a:latin typeface="Courier New" panose="02070309020205020404" pitchFamily="49" charset="0"/>
            </a:endParaRPr>
          </a:p>
          <a:p>
            <a:r>
              <a:rPr lang="nl-NL" b="0" dirty="0" err="1">
                <a:solidFill>
                  <a:srgbClr val="AF00DB"/>
                </a:solidFill>
                <a:effectLst/>
                <a:highlight>
                  <a:srgbClr val="F7F7F7"/>
                </a:highlight>
                <a:latin typeface="Courier New" panose="02070309020205020404" pitchFamily="49" charset="0"/>
              </a:rPr>
              <a:t>for</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filter_name</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filter_data</a:t>
            </a:r>
            <a:r>
              <a:rPr lang="nl-NL" b="0" dirty="0">
                <a:solidFill>
                  <a:srgbClr val="000000"/>
                </a:solidFill>
                <a:effectLst/>
                <a:highlight>
                  <a:srgbClr val="F7F7F7"/>
                </a:highlight>
                <a:latin typeface="Courier New" panose="02070309020205020404" pitchFamily="49" charset="0"/>
              </a:rPr>
              <a:t> </a:t>
            </a:r>
            <a:r>
              <a:rPr lang="nl-NL" b="0" dirty="0">
                <a:solidFill>
                  <a:srgbClr val="0000FF"/>
                </a:solidFill>
                <a:effectLst/>
                <a:highlight>
                  <a:srgbClr val="F7F7F7"/>
                </a:highlight>
                <a:latin typeface="Courier New" panose="02070309020205020404" pitchFamily="49" charset="0"/>
              </a:rPr>
              <a:t>in</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data.items</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row</a:t>
            </a:r>
            <a:r>
              <a:rPr lang="nl-NL" b="0" dirty="0">
                <a:solidFill>
                  <a:srgbClr val="000000"/>
                </a:solidFill>
                <a:effectLst/>
                <a:highlight>
                  <a:srgbClr val="F7F7F7"/>
                </a:highlight>
                <a:latin typeface="Courier New" panose="02070309020205020404" pitchFamily="49" charset="0"/>
              </a:rPr>
              <a:t> = [</a:t>
            </a:r>
            <a:r>
              <a:rPr lang="nl-NL" b="0" dirty="0" err="1">
                <a:solidFill>
                  <a:srgbClr val="000000"/>
                </a:solidFill>
                <a:effectLst/>
                <a:highlight>
                  <a:srgbClr val="F7F7F7"/>
                </a:highlight>
                <a:latin typeface="Courier New" panose="02070309020205020404" pitchFamily="49" charset="0"/>
              </a:rPr>
              <a:t>filter_name</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filter_data</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updated</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filter_data</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waitTimeInSeconds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filter_data</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waitTimeOutOfRange</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writer.writerow</a:t>
            </a:r>
            <a:r>
              <a:rPr lang="nl-NL" b="0" dirty="0">
                <a:solidFill>
                  <a:srgbClr val="000000"/>
                </a:solidFill>
                <a:effectLst/>
                <a:highlight>
                  <a:srgbClr val="F7F7F7"/>
                </a:highlight>
                <a:latin typeface="Courier New" panose="02070309020205020404" pitchFamily="49" charset="0"/>
              </a:rPr>
              <a:t>(</a:t>
            </a:r>
            <a:r>
              <a:rPr lang="nl-NL" b="0" dirty="0" err="1">
                <a:solidFill>
                  <a:srgbClr val="000000"/>
                </a:solidFill>
                <a:effectLst/>
                <a:highlight>
                  <a:srgbClr val="F7F7F7"/>
                </a:highlight>
                <a:latin typeface="Courier New" panose="02070309020205020404" pitchFamily="49" charset="0"/>
              </a:rPr>
              <a:t>row</a:t>
            </a:r>
            <a:r>
              <a:rPr lang="nl-NL" b="0" dirty="0">
                <a:solidFill>
                  <a:srgbClr val="000000"/>
                </a:solidFill>
                <a:effectLst/>
                <a:highlight>
                  <a:srgbClr val="F7F7F7"/>
                </a:highlight>
                <a:latin typeface="Courier New" panose="02070309020205020404" pitchFamily="49" charset="0"/>
              </a:rPr>
              <a:t>)</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46</a:t>
            </a:fld>
            <a:endParaRPr lang="nl-NL"/>
          </a:p>
        </p:txBody>
      </p:sp>
    </p:spTree>
    <p:extLst>
      <p:ext uri="{BB962C8B-B14F-4D97-AF65-F5344CB8AC3E}">
        <p14:creationId xmlns:p14="http://schemas.microsoft.com/office/powerpoint/2010/main" val="29010712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t>Als het wel werkt komt er een groen vinkje naast het </a:t>
            </a:r>
            <a:r>
              <a:rPr lang="nl-NL" sz="1200" dirty="0" err="1"/>
              <a:t>play</a:t>
            </a:r>
            <a:r>
              <a:rPr lang="nl-NL" sz="1200" dirty="0"/>
              <a:t>-icoon.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t>Druk je vervolgens op het pijltje in de vorm van een cirkel dan wordt de inhoud van de folder ververst.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t>Als het goed is zie je dan een </a:t>
            </a:r>
            <a:r>
              <a:rPr lang="nl-NL" sz="1200" dirty="0" err="1"/>
              <a:t>data.csv</a:t>
            </a:r>
            <a:r>
              <a:rPr lang="nl-NL" sz="1200" dirty="0"/>
              <a:t> of </a:t>
            </a:r>
            <a:r>
              <a:rPr lang="nl-NL" sz="1200" dirty="0" err="1"/>
              <a:t>output.csv</a:t>
            </a:r>
            <a:r>
              <a:rPr lang="nl-NL" sz="1200" dirty="0"/>
              <a:t> bestand.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l-NL" sz="1200" dirty="0"/>
          </a:p>
          <a:p>
            <a:r>
              <a:rPr lang="nl-NL" b="0" dirty="0">
                <a:solidFill>
                  <a:srgbClr val="AF00DB"/>
                </a:solidFill>
                <a:effectLst/>
                <a:highlight>
                  <a:srgbClr val="F7F7F7"/>
                </a:highlight>
                <a:latin typeface="Courier New" panose="02070309020205020404" pitchFamily="49" charset="0"/>
              </a:rPr>
              <a:t>import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requests</a:t>
            </a:r>
            <a:endParaRPr lang="nl-NL" b="0" dirty="0">
              <a:solidFill>
                <a:srgbClr val="000000"/>
              </a:solidFill>
              <a:effectLst/>
              <a:highlight>
                <a:srgbClr val="F7F7F7"/>
              </a:highlight>
              <a:latin typeface="Courier New" panose="02070309020205020404" pitchFamily="49" charset="0"/>
            </a:endParaRPr>
          </a:p>
          <a:p>
            <a:r>
              <a:rPr lang="nl-NL" b="0" dirty="0">
                <a:solidFill>
                  <a:srgbClr val="AF00DB"/>
                </a:solidFill>
                <a:effectLst/>
                <a:highlight>
                  <a:srgbClr val="F7F7F7"/>
                </a:highlight>
                <a:latin typeface="Courier New" panose="02070309020205020404" pitchFamily="49" charset="0"/>
              </a:rPr>
              <a:t>import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csv</a:t>
            </a:r>
            <a:endParaRPr lang="nl-NL" b="0" dirty="0">
              <a:solidFill>
                <a:srgbClr val="000000"/>
              </a:solidFill>
              <a:effectLst/>
              <a:highlight>
                <a:srgbClr val="F7F7F7"/>
              </a:highlight>
              <a:latin typeface="Courier New" panose="02070309020205020404" pitchFamily="49" charset="0"/>
            </a:endParaRPr>
          </a:p>
          <a:p>
            <a:r>
              <a:rPr lang="nl-NL" b="0" dirty="0">
                <a:solidFill>
                  <a:srgbClr val="AF00DB"/>
                </a:solidFill>
                <a:effectLst/>
                <a:highlight>
                  <a:srgbClr val="F7F7F7"/>
                </a:highlight>
                <a:latin typeface="Courier New" panose="02070309020205020404" pitchFamily="49" charset="0"/>
              </a:rPr>
              <a:t>import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json</a:t>
            </a:r>
            <a:endParaRPr lang="nl-NL" b="0" dirty="0">
              <a:solidFill>
                <a:srgbClr val="000000"/>
              </a:solidFill>
              <a:effectLst/>
              <a:highlight>
                <a:srgbClr val="F7F7F7"/>
              </a:highlight>
              <a:latin typeface="Courier New" panose="02070309020205020404" pitchFamily="49" charset="0"/>
            </a:endParaRPr>
          </a:p>
          <a:p>
            <a:br>
              <a:rPr lang="nl-NL" b="0" dirty="0">
                <a:solidFill>
                  <a:srgbClr val="000000"/>
                </a:solidFill>
                <a:effectLst/>
                <a:highlight>
                  <a:srgbClr val="F7F7F7"/>
                </a:highlight>
                <a:latin typeface="Courier New" panose="02070309020205020404" pitchFamily="49" charset="0"/>
              </a:rPr>
            </a:br>
            <a:r>
              <a:rPr lang="nl-NL" b="0" dirty="0">
                <a:solidFill>
                  <a:srgbClr val="008000"/>
                </a:solidFill>
                <a:effectLst/>
                <a:highlight>
                  <a:srgbClr val="F7F7F7"/>
                </a:highlight>
                <a:latin typeface="Courier New" panose="02070309020205020404" pitchFamily="49" charset="0"/>
              </a:rPr>
              <a:t># Maak een verzoek naar de API</a:t>
            </a:r>
            <a:endParaRPr lang="nl-NL" b="0" dirty="0">
              <a:solidFill>
                <a:srgbClr val="000000"/>
              </a:solidFill>
              <a:effectLst/>
              <a:highlight>
                <a:srgbClr val="F7F7F7"/>
              </a:highlight>
              <a:latin typeface="Courier New" panose="02070309020205020404" pitchFamily="49" charset="0"/>
            </a:endParaRPr>
          </a:p>
          <a:p>
            <a:r>
              <a:rPr lang="nl-NL" b="0" dirty="0">
                <a:solidFill>
                  <a:srgbClr val="000000"/>
                </a:solidFill>
                <a:effectLst/>
                <a:highlight>
                  <a:srgbClr val="F7F7F7"/>
                </a:highlight>
                <a:latin typeface="Courier New" panose="02070309020205020404" pitchFamily="49" charset="0"/>
              </a:rPr>
              <a:t>response = </a:t>
            </a:r>
            <a:r>
              <a:rPr lang="nl-NL" b="0" dirty="0" err="1">
                <a:solidFill>
                  <a:srgbClr val="000000"/>
                </a:solidFill>
                <a:effectLst/>
                <a:highlight>
                  <a:srgbClr val="F7F7F7"/>
                </a:highlight>
                <a:latin typeface="Courier New" panose="02070309020205020404" pitchFamily="49" charset="0"/>
              </a:rPr>
              <a:t>requests.get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https</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www.schiphol.nl</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api</a:t>
            </a:r>
            <a:r>
              <a:rPr lang="nl-NL" b="0" dirty="0">
                <a:solidFill>
                  <a:srgbClr val="A31515"/>
                </a:solidFill>
                <a:effectLst/>
                <a:highlight>
                  <a:srgbClr val="F7F7F7"/>
                </a:highlight>
                <a:latin typeface="Courier New" panose="02070309020205020404" pitchFamily="49" charset="0"/>
              </a:rPr>
              <a:t>/proxy/v3/</a:t>
            </a:r>
            <a:r>
              <a:rPr lang="nl-NL" b="0" dirty="0" err="1">
                <a:solidFill>
                  <a:srgbClr val="A31515"/>
                </a:solidFill>
                <a:effectLst/>
                <a:highlight>
                  <a:srgbClr val="F7F7F7"/>
                </a:highlight>
                <a:latin typeface="Courier New" panose="02070309020205020404" pitchFamily="49" charset="0"/>
              </a:rPr>
              <a:t>waittimes</a:t>
            </a:r>
            <a:r>
              <a:rPr lang="nl-NL" b="0" dirty="0">
                <a:solidFill>
                  <a:srgbClr val="A31515"/>
                </a:solidFill>
                <a:effectLst/>
                <a:highlight>
                  <a:srgbClr val="F7F7F7"/>
                </a:highlight>
                <a:latin typeface="Courier New" panose="02070309020205020404" pitchFamily="49" charset="0"/>
              </a:rPr>
              <a:t>/security-filters"</a:t>
            </a:r>
            <a:r>
              <a:rPr lang="nl-NL" b="0" dirty="0">
                <a:solidFill>
                  <a:srgbClr val="000000"/>
                </a:solidFill>
                <a:effectLst/>
                <a:highlight>
                  <a:srgbClr val="F7F7F7"/>
                </a:highlight>
                <a:latin typeface="Courier New" panose="02070309020205020404" pitchFamily="49" charset="0"/>
              </a:rPr>
              <a:t>)</a:t>
            </a:r>
          </a:p>
          <a:p>
            <a:br>
              <a:rPr lang="nl-NL" b="0" dirty="0">
                <a:solidFill>
                  <a:srgbClr val="000000"/>
                </a:solidFill>
                <a:effectLst/>
                <a:highlight>
                  <a:srgbClr val="F7F7F7"/>
                </a:highlight>
                <a:latin typeface="Courier New" panose="02070309020205020404" pitchFamily="49" charset="0"/>
              </a:rPr>
            </a:br>
            <a:r>
              <a:rPr lang="nl-NL" b="0" dirty="0">
                <a:solidFill>
                  <a:srgbClr val="008000"/>
                </a:solidFill>
                <a:effectLst/>
                <a:highlight>
                  <a:srgbClr val="F7F7F7"/>
                </a:highlight>
                <a:latin typeface="Courier New" panose="02070309020205020404" pitchFamily="49" charset="0"/>
              </a:rPr>
              <a:t># Zet het antwoord om naar JSON</a:t>
            </a:r>
            <a:endParaRPr lang="nl-NL" b="0" dirty="0">
              <a:solidFill>
                <a:srgbClr val="000000"/>
              </a:solidFill>
              <a:effectLst/>
              <a:highlight>
                <a:srgbClr val="F7F7F7"/>
              </a:highlight>
              <a:latin typeface="Courier New" panose="02070309020205020404" pitchFamily="49" charset="0"/>
            </a:endParaRPr>
          </a:p>
          <a:p>
            <a:r>
              <a:rPr lang="nl-NL" b="0" dirty="0">
                <a:solidFill>
                  <a:srgbClr val="000000"/>
                </a:solidFill>
                <a:effectLst/>
                <a:highlight>
                  <a:srgbClr val="F7F7F7"/>
                </a:highlight>
                <a:latin typeface="Courier New" panose="02070309020205020404" pitchFamily="49" charset="0"/>
              </a:rPr>
              <a:t>data = </a:t>
            </a:r>
            <a:r>
              <a:rPr lang="nl-NL" b="0" dirty="0" err="1">
                <a:solidFill>
                  <a:srgbClr val="000000"/>
                </a:solidFill>
                <a:effectLst/>
                <a:highlight>
                  <a:srgbClr val="F7F7F7"/>
                </a:highlight>
                <a:latin typeface="Courier New" panose="02070309020205020404" pitchFamily="49" charset="0"/>
              </a:rPr>
              <a:t>response.json</a:t>
            </a:r>
            <a:r>
              <a:rPr lang="nl-NL" b="0" dirty="0">
                <a:solidFill>
                  <a:srgbClr val="000000"/>
                </a:solidFill>
                <a:effectLst/>
                <a:highlight>
                  <a:srgbClr val="F7F7F7"/>
                </a:highlight>
                <a:latin typeface="Courier New" panose="02070309020205020404" pitchFamily="49" charset="0"/>
              </a:rPr>
              <a:t>()</a:t>
            </a:r>
          </a:p>
          <a:p>
            <a:br>
              <a:rPr lang="nl-NL" b="0" dirty="0">
                <a:solidFill>
                  <a:srgbClr val="000000"/>
                </a:solidFill>
                <a:effectLst/>
                <a:highlight>
                  <a:srgbClr val="F7F7F7"/>
                </a:highlight>
                <a:latin typeface="Courier New" panose="02070309020205020404" pitchFamily="49" charset="0"/>
              </a:rPr>
            </a:br>
            <a:r>
              <a:rPr lang="nl-NL" b="0" dirty="0">
                <a:solidFill>
                  <a:srgbClr val="008000"/>
                </a:solidFill>
                <a:effectLst/>
                <a:highlight>
                  <a:srgbClr val="F7F7F7"/>
                </a:highlight>
                <a:latin typeface="Courier New" panose="02070309020205020404" pitchFamily="49" charset="0"/>
              </a:rPr>
              <a:t># Open een nieuw CSV-bestand om de gegevens in te schrijven</a:t>
            </a:r>
            <a:endParaRPr lang="nl-NL" b="0" dirty="0">
              <a:solidFill>
                <a:srgbClr val="000000"/>
              </a:solidFill>
              <a:effectLst/>
              <a:highlight>
                <a:srgbClr val="F7F7F7"/>
              </a:highlight>
              <a:latin typeface="Courier New" panose="02070309020205020404" pitchFamily="49" charset="0"/>
            </a:endParaRPr>
          </a:p>
          <a:p>
            <a:r>
              <a:rPr lang="nl-NL" b="0" dirty="0" err="1">
                <a:solidFill>
                  <a:srgbClr val="AF00DB"/>
                </a:solidFill>
                <a:effectLst/>
                <a:highlight>
                  <a:srgbClr val="F7F7F7"/>
                </a:highlight>
                <a:latin typeface="Courier New" panose="02070309020205020404" pitchFamily="49" charset="0"/>
              </a:rPr>
              <a:t>with</a:t>
            </a:r>
            <a:r>
              <a:rPr lang="nl-NL" b="0" dirty="0">
                <a:solidFill>
                  <a:srgbClr val="000000"/>
                </a:solidFill>
                <a:effectLst/>
                <a:highlight>
                  <a:srgbClr val="F7F7F7"/>
                </a:highlight>
                <a:latin typeface="Courier New" panose="02070309020205020404" pitchFamily="49" charset="0"/>
              </a:rPr>
              <a:t> </a:t>
            </a:r>
            <a:r>
              <a:rPr lang="nl-NL" b="0" dirty="0">
                <a:solidFill>
                  <a:srgbClr val="795E26"/>
                </a:solidFill>
                <a:effectLst/>
                <a:highlight>
                  <a:srgbClr val="F7F7F7"/>
                </a:highlight>
                <a:latin typeface="Courier New" panose="02070309020205020404" pitchFamily="49" charset="0"/>
              </a:rPr>
              <a:t>open</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data.csv</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'w'</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newline</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a:solidFill>
                  <a:srgbClr val="AF00DB"/>
                </a:solidFill>
                <a:effectLst/>
                <a:highlight>
                  <a:srgbClr val="F7F7F7"/>
                </a:highlight>
                <a:latin typeface="Courier New" panose="02070309020205020404" pitchFamily="49" charset="0"/>
              </a:rPr>
              <a:t>as</a:t>
            </a:r>
            <a:r>
              <a:rPr lang="nl-NL" b="0" dirty="0">
                <a:solidFill>
                  <a:srgbClr val="000000"/>
                </a:solidFill>
                <a:effectLst/>
                <a:highlight>
                  <a:srgbClr val="F7F7F7"/>
                </a:highlight>
                <a:latin typeface="Courier New" panose="02070309020205020404" pitchFamily="49" charset="0"/>
              </a:rPr>
              <a:t> </a:t>
            </a:r>
            <a:r>
              <a:rPr lang="nl-NL" b="0" dirty="0">
                <a:solidFill>
                  <a:srgbClr val="001080"/>
                </a:solidFill>
                <a:effectLst/>
                <a:highlight>
                  <a:srgbClr val="F7F7F7"/>
                </a:highlight>
                <a:latin typeface="Courier New" panose="02070309020205020404" pitchFamily="49" charset="0"/>
              </a:rPr>
              <a:t>file</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writer</a:t>
            </a:r>
            <a:r>
              <a:rPr lang="nl-NL" b="0" dirty="0">
                <a:solidFill>
                  <a:srgbClr val="000000"/>
                </a:solidFill>
                <a:effectLst/>
                <a:highlight>
                  <a:srgbClr val="F7F7F7"/>
                </a:highlight>
                <a:latin typeface="Courier New" panose="02070309020205020404" pitchFamily="49" charset="0"/>
              </a:rPr>
              <a:t> = </a:t>
            </a:r>
            <a:r>
              <a:rPr lang="nl-NL" b="0" dirty="0" err="1">
                <a:solidFill>
                  <a:srgbClr val="000000"/>
                </a:solidFill>
                <a:effectLst/>
                <a:highlight>
                  <a:srgbClr val="F7F7F7"/>
                </a:highlight>
                <a:latin typeface="Courier New" panose="02070309020205020404" pitchFamily="49" charset="0"/>
              </a:rPr>
              <a:t>csv.writer</a:t>
            </a:r>
            <a:r>
              <a:rPr lang="nl-NL" b="0" dirty="0">
                <a:solidFill>
                  <a:srgbClr val="000000"/>
                </a:solidFill>
                <a:effectLst/>
                <a:highlight>
                  <a:srgbClr val="F7F7F7"/>
                </a:highlight>
                <a:latin typeface="Courier New" panose="02070309020205020404" pitchFamily="49" charset="0"/>
              </a:rPr>
              <a:t>(</a:t>
            </a:r>
            <a:r>
              <a:rPr lang="nl-NL" b="0" dirty="0">
                <a:solidFill>
                  <a:srgbClr val="001080"/>
                </a:solidFill>
                <a:effectLst/>
                <a:highlight>
                  <a:srgbClr val="F7F7F7"/>
                </a:highlight>
                <a:latin typeface="Courier New" panose="02070309020205020404" pitchFamily="49" charset="0"/>
              </a:rPr>
              <a:t>file</a:t>
            </a:r>
            <a:r>
              <a:rPr lang="nl-NL" b="0" dirty="0">
                <a:solidFill>
                  <a:srgbClr val="000000"/>
                </a:solidFill>
                <a:effectLst/>
                <a:highlight>
                  <a:srgbClr val="F7F7F7"/>
                </a:highlight>
                <a:latin typeface="Courier New" panose="02070309020205020404" pitchFamily="49" charset="0"/>
              </a:rPr>
              <a:t>)</a:t>
            </a:r>
          </a:p>
          <a:p>
            <a:br>
              <a:rPr lang="nl-NL" b="0" dirty="0">
                <a:solidFill>
                  <a:srgbClr val="000000"/>
                </a:solidFill>
                <a:effectLst/>
                <a:highlight>
                  <a:srgbClr val="F7F7F7"/>
                </a:highlight>
                <a:latin typeface="Courier New" panose="02070309020205020404" pitchFamily="49" charset="0"/>
              </a:rPr>
            </a:br>
            <a:r>
              <a:rPr lang="nl-NL" b="0" dirty="0">
                <a:solidFill>
                  <a:srgbClr val="008000"/>
                </a:solidFill>
                <a:effectLst/>
                <a:highlight>
                  <a:srgbClr val="F7F7F7"/>
                </a:highlight>
                <a:latin typeface="Courier New" panose="02070309020205020404" pitchFamily="49" charset="0"/>
              </a:rPr>
              <a:t># Schrijf de koppen van de kolommen</a:t>
            </a:r>
            <a:endParaRPr lang="nl-NL" b="0" dirty="0">
              <a:solidFill>
                <a:srgbClr val="000000"/>
              </a:solidFill>
              <a:effectLst/>
              <a:highlight>
                <a:srgbClr val="F7F7F7"/>
              </a:highlight>
              <a:latin typeface="Courier New" panose="02070309020205020404" pitchFamily="49" charset="0"/>
            </a:endParaRPr>
          </a:p>
          <a:p>
            <a:r>
              <a:rPr lang="nl-NL" b="0" dirty="0">
                <a:solidFill>
                  <a:srgbClr val="000000"/>
                </a:solidFill>
                <a:effectLst/>
                <a:highlight>
                  <a:srgbClr val="F7F7F7"/>
                </a:highlight>
                <a:latin typeface="Courier New" panose="02070309020205020404" pitchFamily="49" charset="0"/>
              </a:rPr>
              <a:t>headers = [</a:t>
            </a:r>
            <a:r>
              <a:rPr lang="nl-NL" b="0" dirty="0">
                <a:solidFill>
                  <a:srgbClr val="A31515"/>
                </a:solidFill>
                <a:effectLst/>
                <a:highlight>
                  <a:srgbClr val="F7F7F7"/>
                </a:highlight>
                <a:latin typeface="Courier New" panose="02070309020205020404" pitchFamily="49" charset="0"/>
              </a:rPr>
              <a:t>'Filter'</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Updated</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WaitTimeInSeconds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WaitTimeOutOfRange</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writer.writerow</a:t>
            </a:r>
            <a:r>
              <a:rPr lang="nl-NL" b="0" dirty="0">
                <a:solidFill>
                  <a:srgbClr val="000000"/>
                </a:solidFill>
                <a:effectLst/>
                <a:highlight>
                  <a:srgbClr val="F7F7F7"/>
                </a:highlight>
                <a:latin typeface="Courier New" panose="02070309020205020404" pitchFamily="49" charset="0"/>
              </a:rPr>
              <a:t>(headers)</a:t>
            </a:r>
          </a:p>
          <a:p>
            <a:br>
              <a:rPr lang="nl-NL" b="0" dirty="0">
                <a:solidFill>
                  <a:srgbClr val="000000"/>
                </a:solidFill>
                <a:effectLst/>
                <a:highlight>
                  <a:srgbClr val="F7F7F7"/>
                </a:highlight>
                <a:latin typeface="Courier New" panose="02070309020205020404" pitchFamily="49" charset="0"/>
              </a:rPr>
            </a:br>
            <a:r>
              <a:rPr lang="nl-NL" b="0" dirty="0">
                <a:solidFill>
                  <a:srgbClr val="008000"/>
                </a:solidFill>
                <a:effectLst/>
                <a:highlight>
                  <a:srgbClr val="F7F7F7"/>
                </a:highlight>
                <a:latin typeface="Courier New" panose="02070309020205020404" pitchFamily="49" charset="0"/>
              </a:rPr>
              <a:t># Schrijf de gegevens</a:t>
            </a:r>
            <a:endParaRPr lang="nl-NL" b="0" dirty="0">
              <a:solidFill>
                <a:srgbClr val="000000"/>
              </a:solidFill>
              <a:effectLst/>
              <a:highlight>
                <a:srgbClr val="F7F7F7"/>
              </a:highlight>
              <a:latin typeface="Courier New" panose="02070309020205020404" pitchFamily="49" charset="0"/>
            </a:endParaRPr>
          </a:p>
          <a:p>
            <a:r>
              <a:rPr lang="nl-NL" b="0" dirty="0" err="1">
                <a:solidFill>
                  <a:srgbClr val="AF00DB"/>
                </a:solidFill>
                <a:effectLst/>
                <a:highlight>
                  <a:srgbClr val="F7F7F7"/>
                </a:highlight>
                <a:latin typeface="Courier New" panose="02070309020205020404" pitchFamily="49" charset="0"/>
              </a:rPr>
              <a:t>for</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filter_name</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filter_data</a:t>
            </a:r>
            <a:r>
              <a:rPr lang="nl-NL" b="0" dirty="0">
                <a:solidFill>
                  <a:srgbClr val="000000"/>
                </a:solidFill>
                <a:effectLst/>
                <a:highlight>
                  <a:srgbClr val="F7F7F7"/>
                </a:highlight>
                <a:latin typeface="Courier New" panose="02070309020205020404" pitchFamily="49" charset="0"/>
              </a:rPr>
              <a:t> </a:t>
            </a:r>
            <a:r>
              <a:rPr lang="nl-NL" b="0" dirty="0">
                <a:solidFill>
                  <a:srgbClr val="0000FF"/>
                </a:solidFill>
                <a:effectLst/>
                <a:highlight>
                  <a:srgbClr val="F7F7F7"/>
                </a:highlight>
                <a:latin typeface="Courier New" panose="02070309020205020404" pitchFamily="49" charset="0"/>
              </a:rPr>
              <a:t>in</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data.items</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row</a:t>
            </a:r>
            <a:r>
              <a:rPr lang="nl-NL" b="0" dirty="0">
                <a:solidFill>
                  <a:srgbClr val="000000"/>
                </a:solidFill>
                <a:effectLst/>
                <a:highlight>
                  <a:srgbClr val="F7F7F7"/>
                </a:highlight>
                <a:latin typeface="Courier New" panose="02070309020205020404" pitchFamily="49" charset="0"/>
              </a:rPr>
              <a:t> = [</a:t>
            </a:r>
            <a:r>
              <a:rPr lang="nl-NL" b="0" dirty="0" err="1">
                <a:solidFill>
                  <a:srgbClr val="000000"/>
                </a:solidFill>
                <a:effectLst/>
                <a:highlight>
                  <a:srgbClr val="F7F7F7"/>
                </a:highlight>
                <a:latin typeface="Courier New" panose="02070309020205020404" pitchFamily="49" charset="0"/>
              </a:rPr>
              <a:t>filter_name</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filter_data.get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updated</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filter_data.get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waitTimeInSeconds</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err="1">
                <a:solidFill>
                  <a:srgbClr val="000000"/>
                </a:solidFill>
                <a:effectLst/>
                <a:highlight>
                  <a:srgbClr val="F7F7F7"/>
                </a:highlight>
                <a:latin typeface="Courier New" panose="02070309020205020404" pitchFamily="49" charset="0"/>
              </a:rPr>
              <a:t>filter_data.get</a:t>
            </a:r>
            <a:r>
              <a:rPr lang="nl-NL" b="0" dirty="0">
                <a:solidFill>
                  <a:srgbClr val="000000"/>
                </a:solidFill>
                <a:effectLst/>
                <a:highlight>
                  <a:srgbClr val="F7F7F7"/>
                </a:highlight>
                <a:latin typeface="Courier New" panose="02070309020205020404" pitchFamily="49" charset="0"/>
              </a:rPr>
              <a:t>(</a:t>
            </a:r>
            <a:r>
              <a:rPr lang="nl-NL" b="0" dirty="0">
                <a:solidFill>
                  <a:srgbClr val="A31515"/>
                </a:solidFill>
                <a:effectLst/>
                <a:highlight>
                  <a:srgbClr val="F7F7F7"/>
                </a:highlight>
                <a:latin typeface="Courier New" panose="02070309020205020404" pitchFamily="49" charset="0"/>
              </a:rPr>
              <a:t>'</a:t>
            </a:r>
            <a:r>
              <a:rPr lang="nl-NL" b="0" dirty="0" err="1">
                <a:solidFill>
                  <a:srgbClr val="A31515"/>
                </a:solidFill>
                <a:effectLst/>
                <a:highlight>
                  <a:srgbClr val="F7F7F7"/>
                </a:highlight>
                <a:latin typeface="Courier New" panose="02070309020205020404" pitchFamily="49" charset="0"/>
              </a:rPr>
              <a:t>waitTimeOutOfRange</a:t>
            </a:r>
            <a:r>
              <a:rPr lang="nl-NL" b="0" dirty="0">
                <a:solidFill>
                  <a:srgbClr val="A31515"/>
                </a:solidFill>
                <a:effectLst/>
                <a:highlight>
                  <a:srgbClr val="F7F7F7"/>
                </a:highlight>
                <a:latin typeface="Courier New" panose="02070309020205020404" pitchFamily="49" charset="0"/>
              </a:rPr>
              <a:t>'</a:t>
            </a:r>
            <a:r>
              <a:rPr lang="nl-NL" b="0" dirty="0">
                <a:solidFill>
                  <a:srgbClr val="000000"/>
                </a:solidFill>
                <a:effectLst/>
                <a:highlight>
                  <a:srgbClr val="F7F7F7"/>
                </a:highlight>
                <a:latin typeface="Courier New" panose="02070309020205020404" pitchFamily="49" charset="0"/>
              </a:rPr>
              <a:t>, </a:t>
            </a:r>
            <a:r>
              <a:rPr lang="nl-NL" b="0" dirty="0" err="1">
                <a:solidFill>
                  <a:srgbClr val="0000FF"/>
                </a:solidFill>
                <a:effectLst/>
                <a:highlight>
                  <a:srgbClr val="F7F7F7"/>
                </a:highlight>
                <a:latin typeface="Courier New" panose="02070309020205020404" pitchFamily="49" charset="0"/>
              </a:rPr>
              <a:t>False</a:t>
            </a:r>
            <a:r>
              <a:rPr lang="nl-NL" b="0" dirty="0">
                <a:solidFill>
                  <a:srgbClr val="000000"/>
                </a:solidFill>
                <a:effectLst/>
                <a:highlight>
                  <a:srgbClr val="F7F7F7"/>
                </a:highlight>
                <a:latin typeface="Courier New" panose="02070309020205020404" pitchFamily="49" charset="0"/>
              </a:rPr>
              <a:t>)]</a:t>
            </a:r>
          </a:p>
          <a:p>
            <a:r>
              <a:rPr lang="nl-NL" b="0" dirty="0" err="1">
                <a:solidFill>
                  <a:srgbClr val="000000"/>
                </a:solidFill>
                <a:effectLst/>
                <a:highlight>
                  <a:srgbClr val="F7F7F7"/>
                </a:highlight>
                <a:latin typeface="Courier New" panose="02070309020205020404" pitchFamily="49" charset="0"/>
              </a:rPr>
              <a:t>writer.writerow</a:t>
            </a:r>
            <a:r>
              <a:rPr lang="nl-NL" b="0" dirty="0">
                <a:solidFill>
                  <a:srgbClr val="000000"/>
                </a:solidFill>
                <a:effectLst/>
                <a:highlight>
                  <a:srgbClr val="F7F7F7"/>
                </a:highlight>
                <a:latin typeface="Courier New" panose="02070309020205020404" pitchFamily="49" charset="0"/>
              </a:rPr>
              <a:t>(</a:t>
            </a:r>
            <a:r>
              <a:rPr lang="nl-NL" b="0" dirty="0" err="1">
                <a:solidFill>
                  <a:srgbClr val="000000"/>
                </a:solidFill>
                <a:effectLst/>
                <a:highlight>
                  <a:srgbClr val="F7F7F7"/>
                </a:highlight>
                <a:latin typeface="Courier New" panose="02070309020205020404" pitchFamily="49" charset="0"/>
              </a:rPr>
              <a:t>row</a:t>
            </a:r>
            <a:r>
              <a:rPr lang="nl-NL" b="0" dirty="0">
                <a:solidFill>
                  <a:srgbClr val="000000"/>
                </a:solidFill>
                <a:effectLst/>
                <a:highlight>
                  <a:srgbClr val="F7F7F7"/>
                </a:highlight>
                <a:latin typeface="Courier New" panose="02070309020205020404" pitchFamily="49" charset="0"/>
              </a:rPr>
              <a:t>)</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47</a:t>
            </a:fld>
            <a:endParaRPr lang="nl-NL"/>
          </a:p>
        </p:txBody>
      </p:sp>
    </p:spTree>
    <p:extLst>
      <p:ext uri="{BB962C8B-B14F-4D97-AF65-F5344CB8AC3E}">
        <p14:creationId xmlns:p14="http://schemas.microsoft.com/office/powerpoint/2010/main" val="34328086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t>Dubbelklik je op het .</a:t>
            </a:r>
            <a:r>
              <a:rPr lang="nl-NL" sz="1200" dirty="0" err="1"/>
              <a:t>csv</a:t>
            </a:r>
            <a:r>
              <a:rPr lang="nl-NL" sz="1200" dirty="0"/>
              <a:t> bestand dan zie je dat de data uit de API die is opgeslagen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nl-NL" sz="1200" dirty="0"/>
              <a:t>Door op het </a:t>
            </a:r>
            <a:r>
              <a:rPr lang="nl-NL" sz="1200" dirty="0" err="1"/>
              <a:t>shaslick</a:t>
            </a:r>
            <a:r>
              <a:rPr lang="nl-NL" sz="1200" dirty="0"/>
              <a:t> menu te klikken kun je het bestand downloaden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nl-NL" sz="12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48</a:t>
            </a:fld>
            <a:endParaRPr lang="nl-NL"/>
          </a:p>
        </p:txBody>
      </p:sp>
    </p:spTree>
    <p:extLst>
      <p:ext uri="{BB962C8B-B14F-4D97-AF65-F5344CB8AC3E}">
        <p14:creationId xmlns:p14="http://schemas.microsoft.com/office/powerpoint/2010/main" val="20030241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solidFill>
                <a:srgbClr val="000000"/>
              </a:solidFill>
              <a:effectLst/>
              <a:highlight>
                <a:srgbClr val="F7F7F7"/>
              </a:highlight>
              <a:latin typeface="Courier New" panose="02070309020205020404" pitchFamily="49" charset="0"/>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49</a:t>
            </a:fld>
            <a:endParaRPr lang="nl-NL"/>
          </a:p>
        </p:txBody>
      </p:sp>
    </p:spTree>
    <p:extLst>
      <p:ext uri="{BB962C8B-B14F-4D97-AF65-F5344CB8AC3E}">
        <p14:creationId xmlns:p14="http://schemas.microsoft.com/office/powerpoint/2010/main" val="2911580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5</a:t>
            </a:fld>
            <a:endParaRPr lang="nl-NL"/>
          </a:p>
        </p:txBody>
      </p:sp>
    </p:spTree>
    <p:extLst>
      <p:ext uri="{BB962C8B-B14F-4D97-AF65-F5344CB8AC3E}">
        <p14:creationId xmlns:p14="http://schemas.microsoft.com/office/powerpoint/2010/main" val="30599412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b="0" dirty="0">
              <a:solidFill>
                <a:srgbClr val="000000"/>
              </a:solidFill>
              <a:effectLst/>
              <a:highlight>
                <a:srgbClr val="F7F7F7"/>
              </a:highlight>
              <a:latin typeface="Courier New" panose="02070309020205020404" pitchFamily="49" charset="0"/>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50</a:t>
            </a:fld>
            <a:endParaRPr lang="nl-NL"/>
          </a:p>
        </p:txBody>
      </p:sp>
    </p:spTree>
    <p:extLst>
      <p:ext uri="{BB962C8B-B14F-4D97-AF65-F5344CB8AC3E}">
        <p14:creationId xmlns:p14="http://schemas.microsoft.com/office/powerpoint/2010/main" val="18152481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Tot slot wilde ik nog even laten zien hoe </a:t>
            </a:r>
            <a:r>
              <a:rPr lang="nl-NL" dirty="0" err="1"/>
              <a:t>ChatGPT</a:t>
            </a:r>
            <a:r>
              <a:rPr lang="nl-NL" dirty="0"/>
              <a:t> me in staat stelde om onderzoek te doen naar </a:t>
            </a:r>
            <a:r>
              <a:rPr lang="nl-NL" dirty="0" err="1"/>
              <a:t>AED’s</a:t>
            </a:r>
            <a:r>
              <a:rPr lang="nl-NL" dirty="0"/>
              <a:t> en Geldmaat-automaten.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nl-NL" dirty="0"/>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En waarom ik graag collega’s enthousiast wil maken voor de mogelijkheden van AI. Want deze onderzoeken zou ik zonder AI niet voor elkaar had gekregen. </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51</a:t>
            </a:fld>
            <a:endParaRPr lang="nl-NL"/>
          </a:p>
        </p:txBody>
      </p:sp>
    </p:spTree>
    <p:extLst>
      <p:ext uri="{BB962C8B-B14F-4D97-AF65-F5344CB8AC3E}">
        <p14:creationId xmlns:p14="http://schemas.microsoft.com/office/powerpoint/2010/main" val="149601809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4000" i="0" dirty="0" err="1"/>
              <a:t>HartslagNu.nl</a:t>
            </a:r>
            <a:r>
              <a:rPr lang="nl-NL" sz="4000" i="0" dirty="0"/>
              <a:t>, de stichting die cijfers heeft over het aantal </a:t>
            </a:r>
            <a:r>
              <a:rPr lang="nl-NL" sz="4000" i="0" dirty="0" err="1"/>
              <a:t>AED’s</a:t>
            </a:r>
            <a:r>
              <a:rPr lang="nl-NL" sz="4000" i="0" dirty="0"/>
              <a:t> en hoeveel vrijwilligers er in de buurt wonen, wilde deze informatie niet met me delen. Hun argument was dat veel </a:t>
            </a:r>
            <a:r>
              <a:rPr lang="nl-NL" sz="4000" i="0" dirty="0" err="1"/>
              <a:t>AED’s</a:t>
            </a:r>
            <a:r>
              <a:rPr lang="nl-NL" sz="4000" i="0" dirty="0"/>
              <a:t> op </a:t>
            </a:r>
            <a:r>
              <a:rPr lang="nl-NL" sz="4000" i="0" dirty="0" err="1"/>
              <a:t>prive</a:t>
            </a:r>
            <a:r>
              <a:rPr lang="nl-NL" sz="4000" i="0" dirty="0"/>
              <a:t>-terreinen hangen. </a:t>
            </a:r>
          </a:p>
          <a:p>
            <a:pPr marL="0" indent="0">
              <a:buNone/>
            </a:pPr>
            <a:endParaRPr lang="nl-NL" sz="4000" i="0" dirty="0"/>
          </a:p>
          <a:p>
            <a:pPr marL="0" indent="0">
              <a:buNone/>
            </a:pPr>
            <a:r>
              <a:rPr lang="nl-NL" sz="4000" i="0" dirty="0"/>
              <a:t>Maar omdat ik het een belangrijk onderwerp vond ging ik op zoek naar een andere manier om aan de data te komen. </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52</a:t>
            </a:fld>
            <a:endParaRPr lang="nl-NL"/>
          </a:p>
        </p:txBody>
      </p:sp>
    </p:spTree>
    <p:extLst>
      <p:ext uri="{BB962C8B-B14F-4D97-AF65-F5344CB8AC3E}">
        <p14:creationId xmlns:p14="http://schemas.microsoft.com/office/powerpoint/2010/main" val="17557951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4000" i="0" dirty="0"/>
              <a:t>Mijn oog viel daarbij op de knoppen “Log in op Mijn </a:t>
            </a:r>
            <a:r>
              <a:rPr lang="nl-NL" sz="4000" i="0" dirty="0" err="1"/>
              <a:t>HartslagNu</a:t>
            </a:r>
            <a:r>
              <a:rPr lang="nl-NL" sz="4000" i="0" dirty="0"/>
              <a:t>” en “Ik word burgerhulpverlener”. Blijkbaar kan ik me op deze site opgeven als hulpverlener. Binnen een paar minuten was ik aangemeld als burgerhulpverlener en had ik een account. </a:t>
            </a:r>
          </a:p>
          <a:p>
            <a:pPr marL="0" indent="0">
              <a:buNone/>
            </a:pPr>
            <a:endParaRPr lang="nl-NL" sz="4000" i="0" dirty="0"/>
          </a:p>
          <a:p>
            <a:pPr marL="0" indent="0">
              <a:buNone/>
            </a:pPr>
            <a:r>
              <a:rPr lang="nl-NL" sz="4000" i="1" dirty="0"/>
              <a:t>Wat wel goed is om te weten is dat ik mij in de app als ’niet beschikbaar’ heb opgegeven. Op die manier werd ik niet opgeroepen als er daadwerkelijk een echte hulpverlener nodig was. Want dat zou in theorie nare consequenties kunnen hebben. </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53</a:t>
            </a:fld>
            <a:endParaRPr lang="nl-NL"/>
          </a:p>
        </p:txBody>
      </p:sp>
    </p:spTree>
    <p:extLst>
      <p:ext uri="{BB962C8B-B14F-4D97-AF65-F5344CB8AC3E}">
        <p14:creationId xmlns:p14="http://schemas.microsoft.com/office/powerpoint/2010/main" val="7924201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5400" i="0" dirty="0"/>
              <a:t>Door een account aan te maken kreeg ik toegang tot de omgeving voor burgerhulpverleners. Binnen die omgeving geef je je adres op en vervolgens kun je zien waar er binnen een straal van 2 kilometer </a:t>
            </a:r>
            <a:r>
              <a:rPr lang="nl-NL" sz="5400" i="0" dirty="0" err="1"/>
              <a:t>AED’s</a:t>
            </a:r>
            <a:r>
              <a:rPr lang="nl-NL" sz="5400" i="0" dirty="0"/>
              <a:t> hangen. Maar met alleen de </a:t>
            </a:r>
            <a:r>
              <a:rPr lang="nl-NL" sz="5400" i="0" dirty="0" err="1"/>
              <a:t>AED’s</a:t>
            </a:r>
            <a:r>
              <a:rPr lang="nl-NL" sz="5400" i="0" dirty="0"/>
              <a:t> op mijn locatie was ik er nog niet. Ik wilde de locaties van ALLE </a:t>
            </a:r>
            <a:r>
              <a:rPr lang="nl-NL" sz="5400" i="0" dirty="0" err="1"/>
              <a:t>AED’s</a:t>
            </a:r>
            <a:r>
              <a:rPr lang="nl-NL" sz="5400" i="0" dirty="0"/>
              <a:t> in Nederland weten. </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54</a:t>
            </a:fld>
            <a:endParaRPr lang="nl-NL"/>
          </a:p>
        </p:txBody>
      </p:sp>
    </p:spTree>
    <p:extLst>
      <p:ext uri="{BB962C8B-B14F-4D97-AF65-F5344CB8AC3E}">
        <p14:creationId xmlns:p14="http://schemas.microsoft.com/office/powerpoint/2010/main" val="189400899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5400" i="0" dirty="0"/>
              <a:t>Ik bedacht me dat de website en de webserver met elkaar moeten communiceren om de locaties van de </a:t>
            </a:r>
            <a:r>
              <a:rPr lang="nl-NL" sz="5400" i="0" dirty="0" err="1"/>
              <a:t>AED’s</a:t>
            </a:r>
            <a:r>
              <a:rPr lang="nl-NL" sz="5400" i="0" dirty="0"/>
              <a:t> in mijn omgeving te tonen. En zo ontdekte ik dat de info over de </a:t>
            </a:r>
            <a:r>
              <a:rPr lang="nl-NL" sz="5400" i="0" dirty="0" err="1"/>
              <a:t>AED’s</a:t>
            </a:r>
            <a:r>
              <a:rPr lang="nl-NL" sz="5400" i="0" dirty="0"/>
              <a:t> opgehaald met een API.</a:t>
            </a:r>
          </a:p>
          <a:p>
            <a:pPr marL="0" indent="0">
              <a:buNone/>
            </a:pPr>
            <a:endParaRPr lang="nl-NL" sz="5400" i="0" dirty="0"/>
          </a:p>
          <a:p>
            <a:pPr marL="0" indent="0">
              <a:buNone/>
            </a:pPr>
            <a:r>
              <a:rPr lang="nl-NL" sz="5400" i="0" dirty="0"/>
              <a:t>Een API is een protocol waarmee website en webserver met elkaar communiceren via het internet. De website vraagt bij de webserver bepaalde informatie op middels een URL. En in die URL zie je dat de website mijn locatie verstuurd naar de webserver door coördinaten mee te sturen.</a:t>
            </a:r>
          </a:p>
          <a:p>
            <a:pPr marL="0" indent="0">
              <a:buNone/>
            </a:pPr>
            <a:endParaRPr lang="nl-NL" sz="5400" i="0" dirty="0"/>
          </a:p>
          <a:p>
            <a:pPr marL="0" indent="0">
              <a:buNone/>
            </a:pPr>
            <a:r>
              <a:rPr lang="nl-NL" sz="5400" i="0" dirty="0"/>
              <a:t>De webserver stuurt vervolgens een lijst met informatie terug en dat is heel veel informatie. Welke uren die beschikbaar is. Wanneer de batterij vervangen moet worden. Maar het belangrijkste. Daar staat ook de locatie van de AED.</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55</a:t>
            </a:fld>
            <a:endParaRPr lang="nl-NL"/>
          </a:p>
        </p:txBody>
      </p:sp>
    </p:spTree>
    <p:extLst>
      <p:ext uri="{BB962C8B-B14F-4D97-AF65-F5344CB8AC3E}">
        <p14:creationId xmlns:p14="http://schemas.microsoft.com/office/powerpoint/2010/main" val="3171191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4000" i="0" dirty="0"/>
              <a:t>Toen ik dit had gevonden kreeg ik het idee dat </a:t>
            </a:r>
            <a:r>
              <a:rPr lang="nl-NL" sz="4000" i="0" dirty="0" err="1"/>
              <a:t>ChatGPT</a:t>
            </a:r>
            <a:r>
              <a:rPr lang="nl-NL" sz="4000" i="0" dirty="0"/>
              <a:t> me kon helpen om info over alle </a:t>
            </a:r>
            <a:r>
              <a:rPr lang="nl-NL" sz="4000" i="0" dirty="0" err="1"/>
              <a:t>AED’s</a:t>
            </a:r>
            <a:r>
              <a:rPr lang="nl-NL" sz="4000" i="0" dirty="0"/>
              <a:t> op te vragen. Ik gaf deze prompt…</a:t>
            </a:r>
          </a:p>
          <a:p>
            <a:pPr marL="0" indent="0">
              <a:buNone/>
            </a:pPr>
            <a:endParaRPr lang="nl-NL" sz="4000" i="0" dirty="0"/>
          </a:p>
          <a:p>
            <a:pPr algn="l"/>
            <a:r>
              <a:rPr lang="nl-NL" sz="4000" i="0" dirty="0"/>
              <a:t>“</a:t>
            </a:r>
            <a:r>
              <a:rPr lang="nl-NL" sz="5400" b="0" i="0" dirty="0">
                <a:effectLst/>
                <a:latin typeface="Söhne"/>
              </a:rPr>
              <a:t>Ik heb een API die op basis van coördinaten info ophaalt binnen een straal van 2 kilometer. Schrijf een Python script dat info voor heel Nederland ophaalt. Leg je aanpak uit.”</a:t>
            </a:r>
          </a:p>
          <a:p>
            <a:pPr algn="l"/>
            <a:endParaRPr lang="nl-NL" sz="5400" b="0" i="0" dirty="0">
              <a:effectLst/>
              <a:latin typeface="Söhne"/>
            </a:endParaRPr>
          </a:p>
          <a:p>
            <a:pPr algn="l"/>
            <a:r>
              <a:rPr lang="nl-NL" sz="5400" b="0" i="0" dirty="0" err="1">
                <a:effectLst/>
                <a:latin typeface="Söhne"/>
              </a:rPr>
              <a:t>ChatGPT</a:t>
            </a:r>
            <a:r>
              <a:rPr lang="nl-NL" sz="5400" b="0" i="0" dirty="0">
                <a:effectLst/>
                <a:latin typeface="Söhne"/>
              </a:rPr>
              <a:t> bedenkt vervolgens een methode waarmee die informatie opgehaald kan worden. Door een virtueel </a:t>
            </a:r>
            <a:r>
              <a:rPr lang="nl-NL" sz="5400" b="0" i="0" dirty="0" err="1">
                <a:effectLst/>
                <a:latin typeface="Söhne"/>
              </a:rPr>
              <a:t>grid</a:t>
            </a:r>
            <a:r>
              <a:rPr lang="nl-NL" sz="5400" b="0" i="0" dirty="0">
                <a:effectLst/>
                <a:latin typeface="Söhne"/>
              </a:rPr>
              <a:t> over Nederland te leggen en waarbij ‘mijn’ locatie steeds twee kilometer opschuift. </a:t>
            </a:r>
          </a:p>
          <a:p>
            <a:pPr algn="l"/>
            <a:endParaRPr lang="nl-NL" sz="5400" b="0" i="0" dirty="0">
              <a:effectLst/>
              <a:latin typeface="Söhne"/>
            </a:endParaRPr>
          </a:p>
          <a:p>
            <a:pPr algn="l"/>
            <a:r>
              <a:rPr lang="nl-NL" sz="5400" b="0" i="0" dirty="0">
                <a:effectLst/>
                <a:latin typeface="Söhne"/>
              </a:rPr>
              <a:t>Het duurde uiteindelijk nog wel een paar uur voordat ik alles werkend had. Ook omdat de API ruim 10.000 keer aangeroepen moest worden. Deze informatie was vervolgens de basis voor het verhaal.</a:t>
            </a:r>
          </a:p>
          <a:p>
            <a:pPr algn="l"/>
            <a:endParaRPr lang="nl-NL" sz="5400" b="0" i="0" dirty="0">
              <a:effectLst/>
              <a:latin typeface="Söhne"/>
            </a:endParaRPr>
          </a:p>
          <a:p>
            <a:pPr algn="l"/>
            <a:endParaRPr lang="nl-NL" sz="5400" b="0" i="0" dirty="0">
              <a:effectLst/>
              <a:latin typeface="Söhne"/>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56</a:t>
            </a:fld>
            <a:endParaRPr lang="nl-NL"/>
          </a:p>
        </p:txBody>
      </p:sp>
    </p:spTree>
    <p:extLst>
      <p:ext uri="{BB962C8B-B14F-4D97-AF65-F5344CB8AC3E}">
        <p14:creationId xmlns:p14="http://schemas.microsoft.com/office/powerpoint/2010/main" val="24028009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5400" b="0" i="0" dirty="0">
                <a:effectLst/>
                <a:latin typeface="-apple-system"/>
              </a:rPr>
              <a:t>In oktober publiceerden 10 regionale omroepen én de NOS uiteindelijk over mijn onderzoek naar </a:t>
            </a:r>
            <a:r>
              <a:rPr lang="nl-NL" sz="5400" b="0" i="0" dirty="0" err="1">
                <a:effectLst/>
                <a:latin typeface="-apple-system"/>
              </a:rPr>
              <a:t>AED's</a:t>
            </a:r>
            <a:r>
              <a:rPr lang="nl-NL" sz="5400" b="0" i="0" dirty="0">
                <a:effectLst/>
                <a:latin typeface="-apple-system"/>
              </a:rPr>
              <a:t> en de vrijwilligers die ze moeten bedienen. </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57</a:t>
            </a:fld>
            <a:endParaRPr lang="nl-NL"/>
          </a:p>
        </p:txBody>
      </p:sp>
    </p:spTree>
    <p:extLst>
      <p:ext uri="{BB962C8B-B14F-4D97-AF65-F5344CB8AC3E}">
        <p14:creationId xmlns:p14="http://schemas.microsoft.com/office/powerpoint/2010/main" val="22813090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5400" dirty="0"/>
              <a:t>En dezelfde aanpak heb ik vervolgens gebruik voor mijn onderzoek naar Geldmaat-automaten waarbij ik kon aantonen dat de automaten meer dan 2x zo vaak in storing waren als was toegestaan.</a:t>
            </a:r>
            <a:endParaRPr lang="nl-NL" sz="5400" i="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58</a:t>
            </a:fld>
            <a:endParaRPr lang="nl-NL"/>
          </a:p>
        </p:txBody>
      </p:sp>
    </p:spTree>
    <p:extLst>
      <p:ext uri="{BB962C8B-B14F-4D97-AF65-F5344CB8AC3E}">
        <p14:creationId xmlns:p14="http://schemas.microsoft.com/office/powerpoint/2010/main" val="38556674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59</a:t>
            </a:fld>
            <a:endParaRPr lang="nl-NL"/>
          </a:p>
        </p:txBody>
      </p:sp>
    </p:spTree>
    <p:extLst>
      <p:ext uri="{BB962C8B-B14F-4D97-AF65-F5344CB8AC3E}">
        <p14:creationId xmlns:p14="http://schemas.microsoft.com/office/powerpoint/2010/main" val="198099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6</a:t>
            </a:fld>
            <a:endParaRPr lang="nl-NL"/>
          </a:p>
        </p:txBody>
      </p:sp>
    </p:spTree>
    <p:extLst>
      <p:ext uri="{BB962C8B-B14F-4D97-AF65-F5344CB8AC3E}">
        <p14:creationId xmlns:p14="http://schemas.microsoft.com/office/powerpoint/2010/main" val="97630381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endParaRPr lang="nl-NL" sz="4000" dirty="0"/>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60</a:t>
            </a:fld>
            <a:endParaRPr lang="nl-NL"/>
          </a:p>
        </p:txBody>
      </p:sp>
    </p:spTree>
    <p:extLst>
      <p:ext uri="{BB962C8B-B14F-4D97-AF65-F5344CB8AC3E}">
        <p14:creationId xmlns:p14="http://schemas.microsoft.com/office/powerpoint/2010/main" val="28750436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indent="0">
              <a:buNone/>
            </a:pPr>
            <a:r>
              <a:rPr lang="nl-NL" sz="4000" dirty="0"/>
              <a:t>Zijn er vragen?</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61</a:t>
            </a:fld>
            <a:endParaRPr lang="nl-NL"/>
          </a:p>
        </p:txBody>
      </p:sp>
    </p:spTree>
    <p:extLst>
      <p:ext uri="{BB962C8B-B14F-4D97-AF65-F5344CB8AC3E}">
        <p14:creationId xmlns:p14="http://schemas.microsoft.com/office/powerpoint/2010/main" val="603780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sz="1800" b="0" i="0" u="none" strike="noStrike" dirty="0">
                <a:solidFill>
                  <a:srgbClr val="000000"/>
                </a:solidFill>
                <a:effectLst/>
              </a:rPr>
              <a:t>Want speciaal voor deze workshop heb ik eigen </a:t>
            </a:r>
            <a:r>
              <a:rPr lang="nl-NL" sz="1800" b="0" i="0" u="none" strike="noStrike" dirty="0" err="1">
                <a:solidFill>
                  <a:srgbClr val="000000"/>
                </a:solidFill>
                <a:effectLst/>
              </a:rPr>
              <a:t>chatbot</a:t>
            </a:r>
            <a:r>
              <a:rPr lang="nl-NL" sz="1800" b="0" i="0" u="none" strike="noStrike" dirty="0">
                <a:solidFill>
                  <a:srgbClr val="000000"/>
                </a:solidFill>
                <a:effectLst/>
              </a:rPr>
              <a:t> geregeld waarmee jullie zonder account kunnen chatten met ChatGPT-4. </a:t>
            </a:r>
            <a:endParaRPr lang="nl-NL"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nl-NL" sz="1800" b="0" i="0" u="none" strike="noStrike" dirty="0">
                <a:solidFill>
                  <a:srgbClr val="000000"/>
                </a:solidFill>
                <a:effectLst/>
                <a:latin typeface="Arial" panose="020B0604020202020204" pitchFamily="34" charset="0"/>
              </a:rPr>
              <a:t>Hierbij is het helaas niet mogelijk om je geschiedenis te zien van alle conversaties die je gehad hebt om bijvoorbeeld eerder gegenereerd code terug te vinden. </a:t>
            </a: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7</a:t>
            </a:fld>
            <a:endParaRPr lang="nl-NL"/>
          </a:p>
        </p:txBody>
      </p:sp>
    </p:spTree>
    <p:extLst>
      <p:ext uri="{BB962C8B-B14F-4D97-AF65-F5344CB8AC3E}">
        <p14:creationId xmlns:p14="http://schemas.microsoft.com/office/powerpoint/2010/main" val="3521732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8</a:t>
            </a:fld>
            <a:endParaRPr lang="nl-NL"/>
          </a:p>
        </p:txBody>
      </p:sp>
    </p:spTree>
    <p:extLst>
      <p:ext uri="{BB962C8B-B14F-4D97-AF65-F5344CB8AC3E}">
        <p14:creationId xmlns:p14="http://schemas.microsoft.com/office/powerpoint/2010/main" val="3884559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nl-NL" sz="1800" b="0" i="0" u="none" strike="noStrike" dirty="0">
              <a:solidFill>
                <a:srgbClr val="000000"/>
              </a:solidFill>
              <a:effectLst/>
              <a:latin typeface="Arial" panose="020B0604020202020204" pitchFamily="34" charset="0"/>
            </a:endParaRPr>
          </a:p>
        </p:txBody>
      </p:sp>
      <p:sp>
        <p:nvSpPr>
          <p:cNvPr id="4" name="Tijdelijke aanduiding voor dianummer 3"/>
          <p:cNvSpPr>
            <a:spLocks noGrp="1"/>
          </p:cNvSpPr>
          <p:nvPr>
            <p:ph type="sldNum" sz="quarter" idx="5"/>
          </p:nvPr>
        </p:nvSpPr>
        <p:spPr/>
        <p:txBody>
          <a:bodyPr/>
          <a:lstStyle/>
          <a:p>
            <a:fld id="{6C2564C1-CDB5-A744-A9C8-EA20B74375CA}" type="slidenum">
              <a:rPr lang="nl-NL" smtClean="0"/>
              <a:t>9</a:t>
            </a:fld>
            <a:endParaRPr lang="nl-NL"/>
          </a:p>
        </p:txBody>
      </p:sp>
    </p:spTree>
    <p:extLst>
      <p:ext uri="{BB962C8B-B14F-4D97-AF65-F5344CB8AC3E}">
        <p14:creationId xmlns:p14="http://schemas.microsoft.com/office/powerpoint/2010/main" val="2987949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36D92A8-AB7E-D544-4F20-A16E93BD218D}"/>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16344272-E9D6-EE2A-C5FB-07F363FAB4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5EBA6BA6-1569-B02A-97D4-F5D2911311A1}"/>
              </a:ext>
            </a:extLst>
          </p:cNvPr>
          <p:cNvSpPr>
            <a:spLocks noGrp="1"/>
          </p:cNvSpPr>
          <p:nvPr>
            <p:ph type="dt" sz="half" idx="10"/>
          </p:nvPr>
        </p:nvSpPr>
        <p:spPr/>
        <p:txBody>
          <a:bodyPr/>
          <a:lstStyle/>
          <a:p>
            <a:fld id="{FEE255B1-2614-3447-A618-F36A102A1D6F}" type="datetimeFigureOut">
              <a:rPr lang="nl-NL" smtClean="0"/>
              <a:t>11-04-2024</a:t>
            </a:fld>
            <a:endParaRPr lang="nl-NL"/>
          </a:p>
        </p:txBody>
      </p:sp>
      <p:sp>
        <p:nvSpPr>
          <p:cNvPr id="5" name="Tijdelijke aanduiding voor voettekst 4">
            <a:extLst>
              <a:ext uri="{FF2B5EF4-FFF2-40B4-BE49-F238E27FC236}">
                <a16:creationId xmlns:a16="http://schemas.microsoft.com/office/drawing/2014/main" id="{115F302F-22FC-4770-A201-1577F61BFAA5}"/>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23C6080E-7F91-EDCF-3B1D-38C3AB394B41}"/>
              </a:ext>
            </a:extLst>
          </p:cNvPr>
          <p:cNvSpPr>
            <a:spLocks noGrp="1"/>
          </p:cNvSpPr>
          <p:nvPr>
            <p:ph type="sldNum" sz="quarter" idx="12"/>
          </p:nvPr>
        </p:nvSpPr>
        <p:spPr/>
        <p:txBody>
          <a:bodyPr/>
          <a:lstStyle/>
          <a:p>
            <a:fld id="{6F06F8AC-0771-F94E-8D8F-0B4D86B264D0}" type="slidenum">
              <a:rPr lang="nl-NL" smtClean="0"/>
              <a:t>‹nr.›</a:t>
            </a:fld>
            <a:endParaRPr lang="nl-NL"/>
          </a:p>
        </p:txBody>
      </p:sp>
    </p:spTree>
    <p:extLst>
      <p:ext uri="{BB962C8B-B14F-4D97-AF65-F5344CB8AC3E}">
        <p14:creationId xmlns:p14="http://schemas.microsoft.com/office/powerpoint/2010/main" val="1454094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050BAE-EEB1-78DE-5014-79F577129283}"/>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9D4640EA-FB39-6215-26B3-8E21A75288FE}"/>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69965C1-E4F3-4375-D2C5-5E2C8FA3C532}"/>
              </a:ext>
            </a:extLst>
          </p:cNvPr>
          <p:cNvSpPr>
            <a:spLocks noGrp="1"/>
          </p:cNvSpPr>
          <p:nvPr>
            <p:ph type="dt" sz="half" idx="10"/>
          </p:nvPr>
        </p:nvSpPr>
        <p:spPr/>
        <p:txBody>
          <a:bodyPr/>
          <a:lstStyle/>
          <a:p>
            <a:fld id="{FEE255B1-2614-3447-A618-F36A102A1D6F}" type="datetimeFigureOut">
              <a:rPr lang="nl-NL" smtClean="0"/>
              <a:t>11-04-2024</a:t>
            </a:fld>
            <a:endParaRPr lang="nl-NL"/>
          </a:p>
        </p:txBody>
      </p:sp>
      <p:sp>
        <p:nvSpPr>
          <p:cNvPr id="5" name="Tijdelijke aanduiding voor voettekst 4">
            <a:extLst>
              <a:ext uri="{FF2B5EF4-FFF2-40B4-BE49-F238E27FC236}">
                <a16:creationId xmlns:a16="http://schemas.microsoft.com/office/drawing/2014/main" id="{70AECA59-D1B5-B641-A7DD-36F71B8BD5C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E96178E-DCEC-18ED-56BA-2CE8F8A72A86}"/>
              </a:ext>
            </a:extLst>
          </p:cNvPr>
          <p:cNvSpPr>
            <a:spLocks noGrp="1"/>
          </p:cNvSpPr>
          <p:nvPr>
            <p:ph type="sldNum" sz="quarter" idx="12"/>
          </p:nvPr>
        </p:nvSpPr>
        <p:spPr/>
        <p:txBody>
          <a:bodyPr/>
          <a:lstStyle/>
          <a:p>
            <a:fld id="{6F06F8AC-0771-F94E-8D8F-0B4D86B264D0}" type="slidenum">
              <a:rPr lang="nl-NL" smtClean="0"/>
              <a:t>‹nr.›</a:t>
            </a:fld>
            <a:endParaRPr lang="nl-NL"/>
          </a:p>
        </p:txBody>
      </p:sp>
    </p:spTree>
    <p:extLst>
      <p:ext uri="{BB962C8B-B14F-4D97-AF65-F5344CB8AC3E}">
        <p14:creationId xmlns:p14="http://schemas.microsoft.com/office/powerpoint/2010/main" val="2958257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576888B5-79E1-CF2C-551C-661953262496}"/>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C71314DA-C921-45E7-CE7E-0016D7A91BE4}"/>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EF673815-9C93-BD01-E5F9-038071CA7202}"/>
              </a:ext>
            </a:extLst>
          </p:cNvPr>
          <p:cNvSpPr>
            <a:spLocks noGrp="1"/>
          </p:cNvSpPr>
          <p:nvPr>
            <p:ph type="dt" sz="half" idx="10"/>
          </p:nvPr>
        </p:nvSpPr>
        <p:spPr/>
        <p:txBody>
          <a:bodyPr/>
          <a:lstStyle/>
          <a:p>
            <a:fld id="{FEE255B1-2614-3447-A618-F36A102A1D6F}" type="datetimeFigureOut">
              <a:rPr lang="nl-NL" smtClean="0"/>
              <a:t>11-04-2024</a:t>
            </a:fld>
            <a:endParaRPr lang="nl-NL"/>
          </a:p>
        </p:txBody>
      </p:sp>
      <p:sp>
        <p:nvSpPr>
          <p:cNvPr id="5" name="Tijdelijke aanduiding voor voettekst 4">
            <a:extLst>
              <a:ext uri="{FF2B5EF4-FFF2-40B4-BE49-F238E27FC236}">
                <a16:creationId xmlns:a16="http://schemas.microsoft.com/office/drawing/2014/main" id="{C5FF6536-DA87-80B2-C596-063CBF231E5A}"/>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332B5400-1303-B70C-EF56-973371F3741B}"/>
              </a:ext>
            </a:extLst>
          </p:cNvPr>
          <p:cNvSpPr>
            <a:spLocks noGrp="1"/>
          </p:cNvSpPr>
          <p:nvPr>
            <p:ph type="sldNum" sz="quarter" idx="12"/>
          </p:nvPr>
        </p:nvSpPr>
        <p:spPr/>
        <p:txBody>
          <a:bodyPr/>
          <a:lstStyle/>
          <a:p>
            <a:fld id="{6F06F8AC-0771-F94E-8D8F-0B4D86B264D0}" type="slidenum">
              <a:rPr lang="nl-NL" smtClean="0"/>
              <a:t>‹nr.›</a:t>
            </a:fld>
            <a:endParaRPr lang="nl-NL"/>
          </a:p>
        </p:txBody>
      </p:sp>
    </p:spTree>
    <p:extLst>
      <p:ext uri="{BB962C8B-B14F-4D97-AF65-F5344CB8AC3E}">
        <p14:creationId xmlns:p14="http://schemas.microsoft.com/office/powerpoint/2010/main" val="1353971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8BE0DB-87C4-D485-4DA9-39C03CD23969}"/>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F3519E3D-4841-3424-EC66-2D040F6584F8}"/>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56BAFF61-E1CE-7F87-E9C6-85856FAC5E30}"/>
              </a:ext>
            </a:extLst>
          </p:cNvPr>
          <p:cNvSpPr>
            <a:spLocks noGrp="1"/>
          </p:cNvSpPr>
          <p:nvPr>
            <p:ph type="dt" sz="half" idx="10"/>
          </p:nvPr>
        </p:nvSpPr>
        <p:spPr/>
        <p:txBody>
          <a:bodyPr/>
          <a:lstStyle/>
          <a:p>
            <a:fld id="{FEE255B1-2614-3447-A618-F36A102A1D6F}" type="datetimeFigureOut">
              <a:rPr lang="nl-NL" smtClean="0"/>
              <a:t>11-04-2024</a:t>
            </a:fld>
            <a:endParaRPr lang="nl-NL"/>
          </a:p>
        </p:txBody>
      </p:sp>
      <p:sp>
        <p:nvSpPr>
          <p:cNvPr id="5" name="Tijdelijke aanduiding voor voettekst 4">
            <a:extLst>
              <a:ext uri="{FF2B5EF4-FFF2-40B4-BE49-F238E27FC236}">
                <a16:creationId xmlns:a16="http://schemas.microsoft.com/office/drawing/2014/main" id="{91641380-A261-5BE0-329F-C890A0077672}"/>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7E51D94C-39AA-3A5F-76C0-2CA2C9F2BA35}"/>
              </a:ext>
            </a:extLst>
          </p:cNvPr>
          <p:cNvSpPr>
            <a:spLocks noGrp="1"/>
          </p:cNvSpPr>
          <p:nvPr>
            <p:ph type="sldNum" sz="quarter" idx="12"/>
          </p:nvPr>
        </p:nvSpPr>
        <p:spPr/>
        <p:txBody>
          <a:bodyPr/>
          <a:lstStyle/>
          <a:p>
            <a:fld id="{6F06F8AC-0771-F94E-8D8F-0B4D86B264D0}" type="slidenum">
              <a:rPr lang="nl-NL" smtClean="0"/>
              <a:t>‹nr.›</a:t>
            </a:fld>
            <a:endParaRPr lang="nl-NL"/>
          </a:p>
        </p:txBody>
      </p:sp>
    </p:spTree>
    <p:extLst>
      <p:ext uri="{BB962C8B-B14F-4D97-AF65-F5344CB8AC3E}">
        <p14:creationId xmlns:p14="http://schemas.microsoft.com/office/powerpoint/2010/main" val="3120397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698309-7FDF-8333-9139-44B0ADBA155D}"/>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B1F87778-63D3-3869-EB57-5B75D681E2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D1C465B-F284-B67E-9892-6C9FB3EA0AC3}"/>
              </a:ext>
            </a:extLst>
          </p:cNvPr>
          <p:cNvSpPr>
            <a:spLocks noGrp="1"/>
          </p:cNvSpPr>
          <p:nvPr>
            <p:ph type="dt" sz="half" idx="10"/>
          </p:nvPr>
        </p:nvSpPr>
        <p:spPr/>
        <p:txBody>
          <a:bodyPr/>
          <a:lstStyle/>
          <a:p>
            <a:fld id="{FEE255B1-2614-3447-A618-F36A102A1D6F}" type="datetimeFigureOut">
              <a:rPr lang="nl-NL" smtClean="0"/>
              <a:t>11-04-2024</a:t>
            </a:fld>
            <a:endParaRPr lang="nl-NL"/>
          </a:p>
        </p:txBody>
      </p:sp>
      <p:sp>
        <p:nvSpPr>
          <p:cNvPr id="5" name="Tijdelijke aanduiding voor voettekst 4">
            <a:extLst>
              <a:ext uri="{FF2B5EF4-FFF2-40B4-BE49-F238E27FC236}">
                <a16:creationId xmlns:a16="http://schemas.microsoft.com/office/drawing/2014/main" id="{8AB98F21-14C5-1F99-166C-D3ECFD42BDB3}"/>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ACFA242C-3851-AA43-E955-6E1CD9B01AD5}"/>
              </a:ext>
            </a:extLst>
          </p:cNvPr>
          <p:cNvSpPr>
            <a:spLocks noGrp="1"/>
          </p:cNvSpPr>
          <p:nvPr>
            <p:ph type="sldNum" sz="quarter" idx="12"/>
          </p:nvPr>
        </p:nvSpPr>
        <p:spPr/>
        <p:txBody>
          <a:bodyPr/>
          <a:lstStyle/>
          <a:p>
            <a:fld id="{6F06F8AC-0771-F94E-8D8F-0B4D86B264D0}" type="slidenum">
              <a:rPr lang="nl-NL" smtClean="0"/>
              <a:t>‹nr.›</a:t>
            </a:fld>
            <a:endParaRPr lang="nl-NL"/>
          </a:p>
        </p:txBody>
      </p:sp>
    </p:spTree>
    <p:extLst>
      <p:ext uri="{BB962C8B-B14F-4D97-AF65-F5344CB8AC3E}">
        <p14:creationId xmlns:p14="http://schemas.microsoft.com/office/powerpoint/2010/main" val="2768253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ED3C13-D07B-FE97-A54F-724D36F565A2}"/>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AFF65912-B3FA-79F1-949A-26AFE77C4D84}"/>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6753E515-AC39-E1C4-2A55-052513F3B78F}"/>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8B1B75AC-7443-0F5F-AC7E-801B0848A780}"/>
              </a:ext>
            </a:extLst>
          </p:cNvPr>
          <p:cNvSpPr>
            <a:spLocks noGrp="1"/>
          </p:cNvSpPr>
          <p:nvPr>
            <p:ph type="dt" sz="half" idx="10"/>
          </p:nvPr>
        </p:nvSpPr>
        <p:spPr/>
        <p:txBody>
          <a:bodyPr/>
          <a:lstStyle/>
          <a:p>
            <a:fld id="{FEE255B1-2614-3447-A618-F36A102A1D6F}" type="datetimeFigureOut">
              <a:rPr lang="nl-NL" smtClean="0"/>
              <a:t>11-04-2024</a:t>
            </a:fld>
            <a:endParaRPr lang="nl-NL"/>
          </a:p>
        </p:txBody>
      </p:sp>
      <p:sp>
        <p:nvSpPr>
          <p:cNvPr id="6" name="Tijdelijke aanduiding voor voettekst 5">
            <a:extLst>
              <a:ext uri="{FF2B5EF4-FFF2-40B4-BE49-F238E27FC236}">
                <a16:creationId xmlns:a16="http://schemas.microsoft.com/office/drawing/2014/main" id="{0A6338EB-9B98-86F7-4D35-AAD5F6700998}"/>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BEBA6D70-60F5-6321-E9D0-E3B10691DCA7}"/>
              </a:ext>
            </a:extLst>
          </p:cNvPr>
          <p:cNvSpPr>
            <a:spLocks noGrp="1"/>
          </p:cNvSpPr>
          <p:nvPr>
            <p:ph type="sldNum" sz="quarter" idx="12"/>
          </p:nvPr>
        </p:nvSpPr>
        <p:spPr/>
        <p:txBody>
          <a:bodyPr/>
          <a:lstStyle/>
          <a:p>
            <a:fld id="{6F06F8AC-0771-F94E-8D8F-0B4D86B264D0}" type="slidenum">
              <a:rPr lang="nl-NL" smtClean="0"/>
              <a:t>‹nr.›</a:t>
            </a:fld>
            <a:endParaRPr lang="nl-NL"/>
          </a:p>
        </p:txBody>
      </p:sp>
    </p:spTree>
    <p:extLst>
      <p:ext uri="{BB962C8B-B14F-4D97-AF65-F5344CB8AC3E}">
        <p14:creationId xmlns:p14="http://schemas.microsoft.com/office/powerpoint/2010/main" val="2382663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5FEA54-19BC-502A-E569-DA38B953CD43}"/>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E78591AB-EF1C-773D-2CD4-36E97CCCE0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92143A12-AE2E-0A71-537D-65437039E91B}"/>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19788293-E215-54F4-FFC8-2B0ED440BF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81A587DA-B0CF-04CA-CD32-89445C18437C}"/>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AE21FB38-ED9A-73A1-6F24-5B3E4289A093}"/>
              </a:ext>
            </a:extLst>
          </p:cNvPr>
          <p:cNvSpPr>
            <a:spLocks noGrp="1"/>
          </p:cNvSpPr>
          <p:nvPr>
            <p:ph type="dt" sz="half" idx="10"/>
          </p:nvPr>
        </p:nvSpPr>
        <p:spPr/>
        <p:txBody>
          <a:bodyPr/>
          <a:lstStyle/>
          <a:p>
            <a:fld id="{FEE255B1-2614-3447-A618-F36A102A1D6F}" type="datetimeFigureOut">
              <a:rPr lang="nl-NL" smtClean="0"/>
              <a:t>11-04-2024</a:t>
            </a:fld>
            <a:endParaRPr lang="nl-NL"/>
          </a:p>
        </p:txBody>
      </p:sp>
      <p:sp>
        <p:nvSpPr>
          <p:cNvPr id="8" name="Tijdelijke aanduiding voor voettekst 7">
            <a:extLst>
              <a:ext uri="{FF2B5EF4-FFF2-40B4-BE49-F238E27FC236}">
                <a16:creationId xmlns:a16="http://schemas.microsoft.com/office/drawing/2014/main" id="{5A30BEDA-D0F2-6675-8AFD-3BB2235F4AB2}"/>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3342BC7B-1371-52AF-F6AD-F6CA2AC4A668}"/>
              </a:ext>
            </a:extLst>
          </p:cNvPr>
          <p:cNvSpPr>
            <a:spLocks noGrp="1"/>
          </p:cNvSpPr>
          <p:nvPr>
            <p:ph type="sldNum" sz="quarter" idx="12"/>
          </p:nvPr>
        </p:nvSpPr>
        <p:spPr/>
        <p:txBody>
          <a:bodyPr/>
          <a:lstStyle/>
          <a:p>
            <a:fld id="{6F06F8AC-0771-F94E-8D8F-0B4D86B264D0}" type="slidenum">
              <a:rPr lang="nl-NL" smtClean="0"/>
              <a:t>‹nr.›</a:t>
            </a:fld>
            <a:endParaRPr lang="nl-NL"/>
          </a:p>
        </p:txBody>
      </p:sp>
    </p:spTree>
    <p:extLst>
      <p:ext uri="{BB962C8B-B14F-4D97-AF65-F5344CB8AC3E}">
        <p14:creationId xmlns:p14="http://schemas.microsoft.com/office/powerpoint/2010/main" val="1913171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AF9935-5B7D-4960-6861-9DEC7BF07738}"/>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C0EE0689-EECF-A7E5-0751-032B4DAF8D62}"/>
              </a:ext>
            </a:extLst>
          </p:cNvPr>
          <p:cNvSpPr>
            <a:spLocks noGrp="1"/>
          </p:cNvSpPr>
          <p:nvPr>
            <p:ph type="dt" sz="half" idx="10"/>
          </p:nvPr>
        </p:nvSpPr>
        <p:spPr/>
        <p:txBody>
          <a:bodyPr/>
          <a:lstStyle/>
          <a:p>
            <a:fld id="{FEE255B1-2614-3447-A618-F36A102A1D6F}" type="datetimeFigureOut">
              <a:rPr lang="nl-NL" smtClean="0"/>
              <a:t>11-04-2024</a:t>
            </a:fld>
            <a:endParaRPr lang="nl-NL"/>
          </a:p>
        </p:txBody>
      </p:sp>
      <p:sp>
        <p:nvSpPr>
          <p:cNvPr id="4" name="Tijdelijke aanduiding voor voettekst 3">
            <a:extLst>
              <a:ext uri="{FF2B5EF4-FFF2-40B4-BE49-F238E27FC236}">
                <a16:creationId xmlns:a16="http://schemas.microsoft.com/office/drawing/2014/main" id="{ECA6993F-F2B7-0D43-DB2B-52257F1AA5BF}"/>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64D5B5DA-ED65-8B87-64F2-7DDB6722921E}"/>
              </a:ext>
            </a:extLst>
          </p:cNvPr>
          <p:cNvSpPr>
            <a:spLocks noGrp="1"/>
          </p:cNvSpPr>
          <p:nvPr>
            <p:ph type="sldNum" sz="quarter" idx="12"/>
          </p:nvPr>
        </p:nvSpPr>
        <p:spPr/>
        <p:txBody>
          <a:bodyPr/>
          <a:lstStyle/>
          <a:p>
            <a:fld id="{6F06F8AC-0771-F94E-8D8F-0B4D86B264D0}" type="slidenum">
              <a:rPr lang="nl-NL" smtClean="0"/>
              <a:t>‹nr.›</a:t>
            </a:fld>
            <a:endParaRPr lang="nl-NL"/>
          </a:p>
        </p:txBody>
      </p:sp>
    </p:spTree>
    <p:extLst>
      <p:ext uri="{BB962C8B-B14F-4D97-AF65-F5344CB8AC3E}">
        <p14:creationId xmlns:p14="http://schemas.microsoft.com/office/powerpoint/2010/main" val="229417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67CD2DA8-A8EB-4154-CB8D-217DDD373A2A}"/>
              </a:ext>
            </a:extLst>
          </p:cNvPr>
          <p:cNvSpPr>
            <a:spLocks noGrp="1"/>
          </p:cNvSpPr>
          <p:nvPr>
            <p:ph type="dt" sz="half" idx="10"/>
          </p:nvPr>
        </p:nvSpPr>
        <p:spPr/>
        <p:txBody>
          <a:bodyPr/>
          <a:lstStyle/>
          <a:p>
            <a:fld id="{FEE255B1-2614-3447-A618-F36A102A1D6F}" type="datetimeFigureOut">
              <a:rPr lang="nl-NL" smtClean="0"/>
              <a:t>11-04-2024</a:t>
            </a:fld>
            <a:endParaRPr lang="nl-NL"/>
          </a:p>
        </p:txBody>
      </p:sp>
      <p:sp>
        <p:nvSpPr>
          <p:cNvPr id="3" name="Tijdelijke aanduiding voor voettekst 2">
            <a:extLst>
              <a:ext uri="{FF2B5EF4-FFF2-40B4-BE49-F238E27FC236}">
                <a16:creationId xmlns:a16="http://schemas.microsoft.com/office/drawing/2014/main" id="{20D68999-7170-0ADB-94F0-EA1EFDB72FAC}"/>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60C69489-137F-8295-0070-EB12CA2DE9E1}"/>
              </a:ext>
            </a:extLst>
          </p:cNvPr>
          <p:cNvSpPr>
            <a:spLocks noGrp="1"/>
          </p:cNvSpPr>
          <p:nvPr>
            <p:ph type="sldNum" sz="quarter" idx="12"/>
          </p:nvPr>
        </p:nvSpPr>
        <p:spPr/>
        <p:txBody>
          <a:bodyPr/>
          <a:lstStyle/>
          <a:p>
            <a:fld id="{6F06F8AC-0771-F94E-8D8F-0B4D86B264D0}" type="slidenum">
              <a:rPr lang="nl-NL" smtClean="0"/>
              <a:t>‹nr.›</a:t>
            </a:fld>
            <a:endParaRPr lang="nl-NL"/>
          </a:p>
        </p:txBody>
      </p:sp>
    </p:spTree>
    <p:extLst>
      <p:ext uri="{BB962C8B-B14F-4D97-AF65-F5344CB8AC3E}">
        <p14:creationId xmlns:p14="http://schemas.microsoft.com/office/powerpoint/2010/main" val="12221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212248-9222-A576-5B0F-CB7AF9E9E57E}"/>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A77C2A2D-91C4-91F8-EB2B-215540E72E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A441AFBD-3BE0-7A46-025A-E2E703322F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FED43BD5-4174-3C36-7F5B-7F230D3174B6}"/>
              </a:ext>
            </a:extLst>
          </p:cNvPr>
          <p:cNvSpPr>
            <a:spLocks noGrp="1"/>
          </p:cNvSpPr>
          <p:nvPr>
            <p:ph type="dt" sz="half" idx="10"/>
          </p:nvPr>
        </p:nvSpPr>
        <p:spPr/>
        <p:txBody>
          <a:bodyPr/>
          <a:lstStyle/>
          <a:p>
            <a:fld id="{FEE255B1-2614-3447-A618-F36A102A1D6F}" type="datetimeFigureOut">
              <a:rPr lang="nl-NL" smtClean="0"/>
              <a:t>11-04-2024</a:t>
            </a:fld>
            <a:endParaRPr lang="nl-NL"/>
          </a:p>
        </p:txBody>
      </p:sp>
      <p:sp>
        <p:nvSpPr>
          <p:cNvPr id="6" name="Tijdelijke aanduiding voor voettekst 5">
            <a:extLst>
              <a:ext uri="{FF2B5EF4-FFF2-40B4-BE49-F238E27FC236}">
                <a16:creationId xmlns:a16="http://schemas.microsoft.com/office/drawing/2014/main" id="{CFF5483D-8E95-824C-EE55-155A85145DFB}"/>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91CE1ED-631A-4DB4-0821-F9299A7A24FB}"/>
              </a:ext>
            </a:extLst>
          </p:cNvPr>
          <p:cNvSpPr>
            <a:spLocks noGrp="1"/>
          </p:cNvSpPr>
          <p:nvPr>
            <p:ph type="sldNum" sz="quarter" idx="12"/>
          </p:nvPr>
        </p:nvSpPr>
        <p:spPr/>
        <p:txBody>
          <a:bodyPr/>
          <a:lstStyle/>
          <a:p>
            <a:fld id="{6F06F8AC-0771-F94E-8D8F-0B4D86B264D0}" type="slidenum">
              <a:rPr lang="nl-NL" smtClean="0"/>
              <a:t>‹nr.›</a:t>
            </a:fld>
            <a:endParaRPr lang="nl-NL"/>
          </a:p>
        </p:txBody>
      </p:sp>
    </p:spTree>
    <p:extLst>
      <p:ext uri="{BB962C8B-B14F-4D97-AF65-F5344CB8AC3E}">
        <p14:creationId xmlns:p14="http://schemas.microsoft.com/office/powerpoint/2010/main" val="23620660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2FB76D-4381-31FA-8837-EF9259216FCB}"/>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D8C0D1C5-B739-B697-AD62-3C1BC833CC7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9C9BC7C3-E059-B23A-6269-2F739B9FFC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43D167E8-8DE0-9DE6-E198-195B6E468F4B}"/>
              </a:ext>
            </a:extLst>
          </p:cNvPr>
          <p:cNvSpPr>
            <a:spLocks noGrp="1"/>
          </p:cNvSpPr>
          <p:nvPr>
            <p:ph type="dt" sz="half" idx="10"/>
          </p:nvPr>
        </p:nvSpPr>
        <p:spPr/>
        <p:txBody>
          <a:bodyPr/>
          <a:lstStyle/>
          <a:p>
            <a:fld id="{FEE255B1-2614-3447-A618-F36A102A1D6F}" type="datetimeFigureOut">
              <a:rPr lang="nl-NL" smtClean="0"/>
              <a:t>11-04-2024</a:t>
            </a:fld>
            <a:endParaRPr lang="nl-NL"/>
          </a:p>
        </p:txBody>
      </p:sp>
      <p:sp>
        <p:nvSpPr>
          <p:cNvPr id="6" name="Tijdelijke aanduiding voor voettekst 5">
            <a:extLst>
              <a:ext uri="{FF2B5EF4-FFF2-40B4-BE49-F238E27FC236}">
                <a16:creationId xmlns:a16="http://schemas.microsoft.com/office/drawing/2014/main" id="{61C7C07B-1CF1-5545-300F-D28F454D82A0}"/>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77D727DB-EB0A-6533-E235-5440D05601CB}"/>
              </a:ext>
            </a:extLst>
          </p:cNvPr>
          <p:cNvSpPr>
            <a:spLocks noGrp="1"/>
          </p:cNvSpPr>
          <p:nvPr>
            <p:ph type="sldNum" sz="quarter" idx="12"/>
          </p:nvPr>
        </p:nvSpPr>
        <p:spPr/>
        <p:txBody>
          <a:bodyPr/>
          <a:lstStyle/>
          <a:p>
            <a:fld id="{6F06F8AC-0771-F94E-8D8F-0B4D86B264D0}" type="slidenum">
              <a:rPr lang="nl-NL" smtClean="0"/>
              <a:t>‹nr.›</a:t>
            </a:fld>
            <a:endParaRPr lang="nl-NL"/>
          </a:p>
        </p:txBody>
      </p:sp>
    </p:spTree>
    <p:extLst>
      <p:ext uri="{BB962C8B-B14F-4D97-AF65-F5344CB8AC3E}">
        <p14:creationId xmlns:p14="http://schemas.microsoft.com/office/powerpoint/2010/main" val="1989163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809911E6-9F0E-9BF4-2449-3A731C13E3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ADA0CFCE-4C80-61A7-E94E-F3A20583FF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D6329998-3E92-41E1-946A-F1CAD168E1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E255B1-2614-3447-A618-F36A102A1D6F}" type="datetimeFigureOut">
              <a:rPr lang="nl-NL" smtClean="0"/>
              <a:t>11-04-2024</a:t>
            </a:fld>
            <a:endParaRPr lang="nl-NL"/>
          </a:p>
        </p:txBody>
      </p:sp>
      <p:sp>
        <p:nvSpPr>
          <p:cNvPr id="5" name="Tijdelijke aanduiding voor voettekst 4">
            <a:extLst>
              <a:ext uri="{FF2B5EF4-FFF2-40B4-BE49-F238E27FC236}">
                <a16:creationId xmlns:a16="http://schemas.microsoft.com/office/drawing/2014/main" id="{70DC23A0-9886-21F2-D012-B66E95A3F8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6CA52CA7-B1BA-8CE2-D331-7B61250379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06F8AC-0771-F94E-8D8F-0B4D86B264D0}" type="slidenum">
              <a:rPr lang="nl-NL" smtClean="0"/>
              <a:t>‹nr.›</a:t>
            </a:fld>
            <a:endParaRPr lang="nl-NL"/>
          </a:p>
        </p:txBody>
      </p:sp>
    </p:spTree>
    <p:extLst>
      <p:ext uri="{BB962C8B-B14F-4D97-AF65-F5344CB8AC3E}">
        <p14:creationId xmlns:p14="http://schemas.microsoft.com/office/powerpoint/2010/main" val="3761485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jn.org/resource/tips-for-optimizing-google-search-in-investigations-from-online-expert-henk-van-ess/"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overpass-turbo.eu/"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overpass-turbo.eu/"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8.JP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C6358-60DB-E8D2-1D96-9CD0A211C911}"/>
              </a:ext>
            </a:extLst>
          </p:cNvPr>
          <p:cNvSpPr>
            <a:spLocks noGrp="1"/>
          </p:cNvSpPr>
          <p:nvPr>
            <p:ph type="ctrTitle"/>
          </p:nvPr>
        </p:nvSpPr>
        <p:spPr>
          <a:xfrm>
            <a:off x="286327" y="152400"/>
            <a:ext cx="11545455" cy="6531863"/>
          </a:xfrm>
        </p:spPr>
        <p:txBody>
          <a:bodyPr anchor="ctr">
            <a:noAutofit/>
          </a:bodyPr>
          <a:lstStyle/>
          <a:p>
            <a:r>
              <a:rPr lang="nl-NL" sz="12500" dirty="0">
                <a:solidFill>
                  <a:schemeClr val="bg1"/>
                </a:solidFill>
                <a:latin typeface="SDGlitchDemo" pitchFamily="2" charset="0"/>
              </a:rPr>
              <a:t>SUCCESVERHALEN</a:t>
            </a:r>
            <a:br>
              <a:rPr lang="nl-NL" sz="12500" dirty="0">
                <a:solidFill>
                  <a:schemeClr val="bg1"/>
                </a:solidFill>
                <a:latin typeface="SDGlitchDemo" pitchFamily="2" charset="0"/>
              </a:rPr>
            </a:br>
            <a:r>
              <a:rPr lang="nl-NL" sz="12500" dirty="0">
                <a:solidFill>
                  <a:schemeClr val="bg1"/>
                </a:solidFill>
                <a:latin typeface="SDGlitchDemo" pitchFamily="2" charset="0"/>
              </a:rPr>
              <a:t>MAAK JE MET AI</a:t>
            </a:r>
            <a:br>
              <a:rPr lang="nl-NL" sz="12500" dirty="0">
                <a:solidFill>
                  <a:schemeClr val="bg1"/>
                </a:solidFill>
                <a:latin typeface="SDGlitchDemo" pitchFamily="2" charset="0"/>
              </a:rPr>
            </a:br>
            <a:br>
              <a:rPr lang="nl-NL" sz="5000" dirty="0">
                <a:solidFill>
                  <a:schemeClr val="bg1"/>
                </a:solidFill>
                <a:latin typeface="SDGlitchDemo" pitchFamily="2" charset="0"/>
              </a:rPr>
            </a:br>
            <a:r>
              <a:rPr lang="nl-NL" sz="2800" dirty="0">
                <a:solidFill>
                  <a:schemeClr val="bg1"/>
                </a:solidFill>
                <a:latin typeface="Comic Sans MS" panose="030F0902030302020204" pitchFamily="66" charset="0"/>
              </a:rPr>
              <a:t>de workshop waar je met </a:t>
            </a:r>
            <a:r>
              <a:rPr lang="nl-NL" sz="2800" dirty="0" err="1">
                <a:solidFill>
                  <a:schemeClr val="bg1"/>
                </a:solidFill>
                <a:latin typeface="Comic Sans MS" panose="030F0902030302020204" pitchFamily="66" charset="0"/>
              </a:rPr>
              <a:t>ChatGPT</a:t>
            </a:r>
            <a:r>
              <a:rPr lang="nl-NL" sz="2800" dirty="0">
                <a:solidFill>
                  <a:schemeClr val="bg1"/>
                </a:solidFill>
                <a:latin typeface="Comic Sans MS" panose="030F0902030302020204" pitchFamily="66" charset="0"/>
              </a:rPr>
              <a:t> code gaat schrijven</a:t>
            </a:r>
          </a:p>
        </p:txBody>
      </p:sp>
    </p:spTree>
    <p:extLst>
      <p:ext uri="{BB962C8B-B14F-4D97-AF65-F5344CB8AC3E}">
        <p14:creationId xmlns:p14="http://schemas.microsoft.com/office/powerpoint/2010/main" val="19627290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B782CE-9DD7-2183-8CED-584917EFC245}"/>
              </a:ext>
            </a:extLst>
          </p:cNvPr>
          <p:cNvSpPr>
            <a:spLocks noGrp="1"/>
          </p:cNvSpPr>
          <p:nvPr>
            <p:ph type="title"/>
          </p:nvPr>
        </p:nvSpPr>
        <p:spPr/>
        <p:txBody>
          <a:bodyPr>
            <a:normAutofit/>
          </a:bodyPr>
          <a:lstStyle/>
          <a:p>
            <a:r>
              <a:rPr lang="nl-NL" sz="6000" b="1" dirty="0">
                <a:latin typeface="+mn-lt"/>
              </a:rPr>
              <a:t>De AI-Code Code</a:t>
            </a:r>
          </a:p>
        </p:txBody>
      </p:sp>
      <p:sp>
        <p:nvSpPr>
          <p:cNvPr id="3" name="Tijdelijke aanduiding voor inhoud 2">
            <a:extLst>
              <a:ext uri="{FF2B5EF4-FFF2-40B4-BE49-F238E27FC236}">
                <a16:creationId xmlns:a16="http://schemas.microsoft.com/office/drawing/2014/main" id="{FCC8EF95-3FB1-C635-7EBC-62273C9053C4}"/>
              </a:ext>
            </a:extLst>
          </p:cNvPr>
          <p:cNvSpPr>
            <a:spLocks noGrp="1"/>
          </p:cNvSpPr>
          <p:nvPr>
            <p:ph idx="1"/>
          </p:nvPr>
        </p:nvSpPr>
        <p:spPr>
          <a:xfrm>
            <a:off x="291330" y="1742937"/>
            <a:ext cx="5962785" cy="4812242"/>
          </a:xfrm>
        </p:spPr>
        <p:txBody>
          <a:bodyPr>
            <a:noAutofit/>
          </a:bodyPr>
          <a:lstStyle/>
          <a:p>
            <a:pPr marL="514350" indent="-514350">
              <a:buAutoNum type="arabicPeriod"/>
            </a:pPr>
            <a:r>
              <a:rPr lang="nl-NL" dirty="0"/>
              <a:t>Ook AI-systemen maken fouten of zeggen dingen die niet waar zijn.</a:t>
            </a:r>
          </a:p>
          <a:p>
            <a:pPr marL="514350" indent="-514350">
              <a:buAutoNum type="arabicPeriod"/>
            </a:pPr>
            <a:r>
              <a:rPr lang="nl-NL" dirty="0"/>
              <a:t>Snap je de code niet, laat de AI dan uitleggen wat de code zou moeten doen en check of dat logisch is.</a:t>
            </a:r>
          </a:p>
          <a:p>
            <a:pPr marL="514350" indent="-514350">
              <a:buAutoNum type="arabicPeriod"/>
            </a:pPr>
            <a:r>
              <a:rPr lang="nl-NL" dirty="0"/>
              <a:t>Als je informatie verzameld met code geschreven door een AI, verifieer die informatie dan.</a:t>
            </a:r>
          </a:p>
          <a:p>
            <a:pPr marL="514350" indent="-514350">
              <a:buAutoNum type="arabicPeriod"/>
            </a:pPr>
            <a:r>
              <a:rPr lang="nl-NL" dirty="0"/>
              <a:t>Jij als journalist blijft altijd eindverantwoordelijk voor </a:t>
            </a:r>
            <a:br>
              <a:rPr lang="nl-NL" dirty="0"/>
            </a:br>
            <a:r>
              <a:rPr lang="nl-NL" dirty="0"/>
              <a:t>dat wat je publiceert.</a:t>
            </a:r>
          </a:p>
        </p:txBody>
      </p:sp>
      <p:pic>
        <p:nvPicPr>
          <p:cNvPr id="4" name="Afbeelding 3" descr="Afbeelding met kaart&#10;&#10;Automatisch gegenereerde beschrijving">
            <a:extLst>
              <a:ext uri="{FF2B5EF4-FFF2-40B4-BE49-F238E27FC236}">
                <a16:creationId xmlns:a16="http://schemas.microsoft.com/office/drawing/2014/main" id="{063ED519-AED6-8167-3737-CF4337D9BBD8}"/>
              </a:ext>
            </a:extLst>
          </p:cNvPr>
          <p:cNvPicPr>
            <a:picLocks noChangeAspect="1"/>
          </p:cNvPicPr>
          <p:nvPr/>
        </p:nvPicPr>
        <p:blipFill rotWithShape="1">
          <a:blip r:embed="rId3"/>
          <a:srcRect l="4129" r="8925"/>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Tekstvak 4">
            <a:extLst>
              <a:ext uri="{FF2B5EF4-FFF2-40B4-BE49-F238E27FC236}">
                <a16:creationId xmlns:a16="http://schemas.microsoft.com/office/drawing/2014/main" id="{F314C189-293A-07B2-1017-76768C8FEC2B}"/>
              </a:ext>
            </a:extLst>
          </p:cNvPr>
          <p:cNvSpPr txBox="1"/>
          <p:nvPr/>
        </p:nvSpPr>
        <p:spPr>
          <a:xfrm>
            <a:off x="10277102" y="6555179"/>
            <a:ext cx="1914898" cy="302821"/>
          </a:xfrm>
          <a:prstGeom prst="rect">
            <a:avLst/>
          </a:prstGeom>
          <a:noFill/>
          <a:ln>
            <a:noFill/>
          </a:ln>
        </p:spPr>
        <p:txBody>
          <a:bodyPr wrap="square" rtlCol="0">
            <a:noAutofit/>
          </a:bodyPr>
          <a:lstStyle/>
          <a:p>
            <a:pPr algn="ctr">
              <a:spcAft>
                <a:spcPts val="600"/>
              </a:spcAft>
            </a:pPr>
            <a:r>
              <a:rPr lang="nl-NL" sz="1300" dirty="0">
                <a:solidFill>
                  <a:srgbClr val="FFFFFF"/>
                </a:solidFill>
              </a:rPr>
              <a:t>gegenereerde afbeelding</a:t>
            </a:r>
          </a:p>
        </p:txBody>
      </p:sp>
    </p:spTree>
    <p:extLst>
      <p:ext uri="{BB962C8B-B14F-4D97-AF65-F5344CB8AC3E}">
        <p14:creationId xmlns:p14="http://schemas.microsoft.com/office/powerpoint/2010/main" val="843429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C6358-60DB-E8D2-1D96-9CD0A211C911}"/>
              </a:ext>
            </a:extLst>
          </p:cNvPr>
          <p:cNvSpPr>
            <a:spLocks noGrp="1"/>
          </p:cNvSpPr>
          <p:nvPr>
            <p:ph type="ctrTitle"/>
          </p:nvPr>
        </p:nvSpPr>
        <p:spPr>
          <a:xfrm>
            <a:off x="286327" y="180530"/>
            <a:ext cx="11545455" cy="6503733"/>
          </a:xfrm>
        </p:spPr>
        <p:txBody>
          <a:bodyPr anchor="ctr">
            <a:normAutofit/>
          </a:bodyPr>
          <a:lstStyle/>
          <a:p>
            <a:r>
              <a:rPr lang="nl-NL" sz="10000" dirty="0" err="1">
                <a:solidFill>
                  <a:schemeClr val="bg1"/>
                </a:solidFill>
                <a:latin typeface="SDGlitchDemo" pitchFamily="2" charset="0"/>
                <a:cs typeface="Bradley Hand ITC" panose="020F0502020204030204" pitchFamily="34" charset="0"/>
              </a:rPr>
              <a:t>OeFENING</a:t>
            </a:r>
            <a:r>
              <a:rPr lang="nl-NL" sz="10000" dirty="0">
                <a:solidFill>
                  <a:schemeClr val="bg1"/>
                </a:solidFill>
                <a:latin typeface="SDGlitchDemo" pitchFamily="2" charset="0"/>
                <a:cs typeface="Bradley Hand ITC" panose="020F0502020204030204" pitchFamily="34" charset="0"/>
              </a:rPr>
              <a:t> I</a:t>
            </a:r>
            <a:br>
              <a:rPr lang="nl-NL" sz="10000" dirty="0">
                <a:solidFill>
                  <a:schemeClr val="bg1"/>
                </a:solidFill>
                <a:latin typeface="SDGlitchDemo" pitchFamily="2" charset="0"/>
                <a:cs typeface="Bradley Hand ITC" panose="020F0502020204030204" pitchFamily="34" charset="0"/>
              </a:rPr>
            </a:br>
            <a:r>
              <a:rPr lang="nl-NL" sz="10000" dirty="0">
                <a:solidFill>
                  <a:schemeClr val="bg1"/>
                </a:solidFill>
                <a:latin typeface="SDGlitchDemo" pitchFamily="2" charset="0"/>
                <a:cs typeface="Bradley Hand ITC" panose="020F0502020204030204" pitchFamily="34" charset="0"/>
              </a:rPr>
              <a:t>-</a:t>
            </a:r>
            <a:br>
              <a:rPr lang="nl-NL" sz="10000" dirty="0">
                <a:solidFill>
                  <a:schemeClr val="bg1"/>
                </a:solidFill>
                <a:latin typeface="SDGlitchDemo" pitchFamily="2" charset="0"/>
                <a:cs typeface="Bradley Hand ITC" panose="020F0502020204030204" pitchFamily="34" charset="0"/>
              </a:rPr>
            </a:br>
            <a:r>
              <a:rPr lang="nl-NL" sz="10000" dirty="0" err="1">
                <a:solidFill>
                  <a:schemeClr val="bg1"/>
                </a:solidFill>
                <a:latin typeface="SDGlitchDemo" pitchFamily="2" charset="0"/>
                <a:cs typeface="Bradley Hand ITC" panose="020F0502020204030204" pitchFamily="34" charset="0"/>
              </a:rPr>
              <a:t>GooGLE</a:t>
            </a:r>
            <a:r>
              <a:rPr lang="nl-NL" sz="10000" dirty="0">
                <a:solidFill>
                  <a:schemeClr val="bg1"/>
                </a:solidFill>
                <a:latin typeface="SDGlitchDemo" pitchFamily="2" charset="0"/>
                <a:cs typeface="Bradley Hand ITC" panose="020F0502020204030204" pitchFamily="34" charset="0"/>
              </a:rPr>
              <a:t> DORKING</a:t>
            </a:r>
          </a:p>
        </p:txBody>
      </p:sp>
    </p:spTree>
    <p:extLst>
      <p:ext uri="{BB962C8B-B14F-4D97-AF65-F5344CB8AC3E}">
        <p14:creationId xmlns:p14="http://schemas.microsoft.com/office/powerpoint/2010/main" val="27299275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B5230E9-7768-E352-0938-6470E63D25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12" r="33309" b="51910"/>
          <a:stretch/>
        </p:blipFill>
        <p:spPr bwMode="auto">
          <a:xfrm>
            <a:off x="4583104" y="90000"/>
            <a:ext cx="7608896" cy="6768000"/>
          </a:xfrm>
          <a:prstGeom prst="rect">
            <a:avLst/>
          </a:prstGeom>
          <a:noFill/>
          <a:extLst>
            <a:ext uri="{909E8E84-426E-40DD-AFC4-6F175D3DCCD1}">
              <a14:hiddenFill xmlns:a14="http://schemas.microsoft.com/office/drawing/2010/main">
                <a:solidFill>
                  <a:srgbClr val="FFFFFF"/>
                </a:solidFill>
              </a14:hiddenFill>
            </a:ext>
          </a:extLst>
        </p:spPr>
      </p:pic>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564126"/>
            <a:ext cx="3957836" cy="4197727"/>
          </a:xfrm>
        </p:spPr>
        <p:txBody>
          <a:bodyPr>
            <a:noAutofit/>
          </a:bodyPr>
          <a:lstStyle/>
          <a:p>
            <a:pPr marL="0" indent="0">
              <a:buNone/>
            </a:pPr>
            <a:r>
              <a:rPr lang="nl-NL" sz="3200" dirty="0"/>
              <a:t>Google </a:t>
            </a:r>
            <a:r>
              <a:rPr lang="nl-NL" sz="3200" dirty="0" err="1"/>
              <a:t>Dorking</a:t>
            </a:r>
            <a:r>
              <a:rPr lang="nl-NL" sz="3200" dirty="0"/>
              <a:t> is zoeken op Google met complexe </a:t>
            </a:r>
            <a:r>
              <a:rPr lang="nl-NL" sz="3200" dirty="0" err="1"/>
              <a:t>zoek-opdrachten</a:t>
            </a:r>
            <a:r>
              <a:rPr lang="nl-NL" sz="3200" dirty="0"/>
              <a:t>. </a:t>
            </a:r>
          </a:p>
          <a:p>
            <a:pPr marL="0" indent="0">
              <a:buNone/>
            </a:pPr>
            <a:r>
              <a:rPr lang="nl-NL" sz="3200" dirty="0"/>
              <a:t>Hiermee kun heel specifiek zoeken naar bepaalde informatie of documenten.</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7042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Google </a:t>
            </a:r>
          </a:p>
          <a:p>
            <a:r>
              <a:rPr lang="nl-NL" sz="6000" b="1" dirty="0" err="1">
                <a:latin typeface="+mn-lt"/>
              </a:rPr>
              <a:t>Dorking</a:t>
            </a:r>
            <a:endParaRPr lang="nl-NL" sz="6000" b="1" dirty="0">
              <a:latin typeface="+mn-lt"/>
            </a:endParaRPr>
          </a:p>
        </p:txBody>
      </p:sp>
    </p:spTree>
    <p:extLst>
      <p:ext uri="{BB962C8B-B14F-4D97-AF65-F5344CB8AC3E}">
        <p14:creationId xmlns:p14="http://schemas.microsoft.com/office/powerpoint/2010/main" val="3188424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107769"/>
            <a:ext cx="10677940" cy="4530098"/>
          </a:xfrm>
        </p:spPr>
        <p:txBody>
          <a:bodyPr>
            <a:noAutofit/>
          </a:bodyPr>
          <a:lstStyle/>
          <a:p>
            <a:pPr marL="0" indent="0">
              <a:buNone/>
            </a:pPr>
            <a:r>
              <a:rPr lang="nl-NL" sz="3600" b="1" dirty="0"/>
              <a:t>Opdracht: </a:t>
            </a:r>
            <a:r>
              <a:rPr lang="nl-NL" sz="3600" dirty="0"/>
              <a:t>Ga naar </a:t>
            </a:r>
            <a:r>
              <a:rPr lang="nl-NL" sz="3600" dirty="0" err="1">
                <a:latin typeface="+mn-lt"/>
              </a:rPr>
              <a:t>regiohelden.zapier.app</a:t>
            </a:r>
            <a:r>
              <a:rPr lang="nl-NL" sz="3600" dirty="0">
                <a:latin typeface="+mn-lt"/>
              </a:rPr>
              <a:t> </a:t>
            </a:r>
            <a:r>
              <a:rPr lang="nl-NL" sz="3600" dirty="0"/>
              <a:t>en laat de AI een zoekopdracht voor je schrijven waarmee je alle pdf’s vindt die gepubliceerd zijn op de website </a:t>
            </a:r>
            <a:r>
              <a:rPr lang="nl-NL" sz="3600" dirty="0" err="1"/>
              <a:t>overheid.nl</a:t>
            </a:r>
            <a:r>
              <a:rPr lang="nl-NL" sz="3600" dirty="0"/>
              <a:t> en waar ‘stikstofreductie’ in de titel staat.</a:t>
            </a:r>
          </a:p>
          <a:p>
            <a:pPr marL="0" indent="0">
              <a:buNone/>
            </a:pPr>
            <a:endParaRPr lang="nl-NL" sz="3600" dirty="0"/>
          </a:p>
          <a:p>
            <a:pPr marL="0" indent="0">
              <a:buNone/>
            </a:pPr>
            <a:r>
              <a:rPr lang="nl-NL" sz="3600" dirty="0"/>
              <a:t>Voer de verkregen opdracht (query) vervolgens in op </a:t>
            </a:r>
            <a:r>
              <a:rPr lang="nl-NL" sz="3600" dirty="0" err="1"/>
              <a:t>google.com</a:t>
            </a:r>
            <a:r>
              <a:rPr lang="nl-NL" sz="3600" dirty="0"/>
              <a:t>. </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Google </a:t>
            </a:r>
            <a:r>
              <a:rPr lang="nl-NL" sz="6000" b="1" dirty="0" err="1">
                <a:latin typeface="+mn-lt"/>
              </a:rPr>
              <a:t>Dorking</a:t>
            </a:r>
            <a:endParaRPr lang="nl-NL" sz="6000" b="1" dirty="0">
              <a:latin typeface="+mn-lt"/>
            </a:endParaRPr>
          </a:p>
        </p:txBody>
      </p:sp>
    </p:spTree>
    <p:extLst>
      <p:ext uri="{BB962C8B-B14F-4D97-AF65-F5344CB8AC3E}">
        <p14:creationId xmlns:p14="http://schemas.microsoft.com/office/powerpoint/2010/main" val="1327345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199" y="2107769"/>
            <a:ext cx="7406391" cy="4530098"/>
          </a:xfrm>
        </p:spPr>
        <p:txBody>
          <a:bodyPr>
            <a:noAutofit/>
          </a:bodyPr>
          <a:lstStyle/>
          <a:p>
            <a:pPr>
              <a:buFont typeface="Wingdings" pitchFamily="2" charset="2"/>
              <a:buChar char="§"/>
            </a:pPr>
            <a:r>
              <a:rPr lang="nl-NL" sz="4200" dirty="0"/>
              <a:t>Wie had er 4 resultaten?</a:t>
            </a:r>
          </a:p>
          <a:p>
            <a:pPr>
              <a:buFont typeface="Wingdings" pitchFamily="2" charset="2"/>
              <a:buChar char="§"/>
            </a:pPr>
            <a:r>
              <a:rPr lang="nl-NL" sz="4200" dirty="0"/>
              <a:t>Wie geen 4 resultaten had, wat was de formule die je kreeg?</a:t>
            </a:r>
          </a:p>
          <a:p>
            <a:pPr>
              <a:buFont typeface="Wingdings" pitchFamily="2" charset="2"/>
              <a:buChar char="§"/>
            </a:pPr>
            <a:r>
              <a:rPr lang="nl-NL" sz="4200" dirty="0"/>
              <a:t>En hoe heb je je vraag geformuleerd?</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Google </a:t>
            </a:r>
            <a:r>
              <a:rPr lang="nl-NL" sz="6000" b="1" dirty="0" err="1">
                <a:latin typeface="+mn-lt"/>
              </a:rPr>
              <a:t>Dorking</a:t>
            </a:r>
            <a:endParaRPr lang="nl-NL" sz="6000" b="1" dirty="0">
              <a:latin typeface="+mn-lt"/>
            </a:endParaRPr>
          </a:p>
        </p:txBody>
      </p:sp>
      <p:pic>
        <p:nvPicPr>
          <p:cNvPr id="3" name="Afbeelding 2" descr="Afbeelding met tekst, schermopname, Lettertype&#10;&#10;Automatisch gegenereerde beschrijving">
            <a:extLst>
              <a:ext uri="{FF2B5EF4-FFF2-40B4-BE49-F238E27FC236}">
                <a16:creationId xmlns:a16="http://schemas.microsoft.com/office/drawing/2014/main" id="{B8F72419-B084-D533-21E9-0B5473708822}"/>
              </a:ext>
            </a:extLst>
          </p:cNvPr>
          <p:cNvPicPr>
            <a:picLocks noChangeAspect="1"/>
          </p:cNvPicPr>
          <p:nvPr/>
        </p:nvPicPr>
        <p:blipFill rotWithShape="1">
          <a:blip r:embed="rId3"/>
          <a:srcRect r="45386"/>
          <a:stretch/>
        </p:blipFill>
        <p:spPr>
          <a:xfrm>
            <a:off x="8244590" y="0"/>
            <a:ext cx="3947410" cy="6858000"/>
          </a:xfrm>
          <a:prstGeom prst="rect">
            <a:avLst/>
          </a:prstGeom>
        </p:spPr>
      </p:pic>
    </p:spTree>
    <p:extLst>
      <p:ext uri="{BB962C8B-B14F-4D97-AF65-F5344CB8AC3E}">
        <p14:creationId xmlns:p14="http://schemas.microsoft.com/office/powerpoint/2010/main" val="1647936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107769"/>
            <a:ext cx="11010900" cy="4530098"/>
          </a:xfrm>
        </p:spPr>
        <p:txBody>
          <a:bodyPr>
            <a:noAutofit/>
          </a:bodyPr>
          <a:lstStyle/>
          <a:p>
            <a:pPr marL="0" indent="0">
              <a:buNone/>
            </a:pPr>
            <a:r>
              <a:rPr lang="nl-NL" sz="4200" b="1" dirty="0"/>
              <a:t>Opdracht: </a:t>
            </a:r>
            <a:r>
              <a:rPr lang="nl-NL" sz="4200" dirty="0"/>
              <a:t>Laat nu een query schrijven die alleen dat documenten vindt waarbij naast de vorige voorwaarden in het document ook de woorden ‘coalitieakkoord’ en ‘klimaatakkoord’ voor komen.</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Google </a:t>
            </a:r>
            <a:r>
              <a:rPr lang="nl-NL" sz="6000" b="1" dirty="0" err="1">
                <a:latin typeface="+mn-lt"/>
              </a:rPr>
              <a:t>Dorking</a:t>
            </a:r>
            <a:endParaRPr lang="nl-NL" sz="6000" b="1" dirty="0">
              <a:latin typeface="+mn-lt"/>
            </a:endParaRPr>
          </a:p>
        </p:txBody>
      </p:sp>
    </p:spTree>
    <p:extLst>
      <p:ext uri="{BB962C8B-B14F-4D97-AF65-F5344CB8AC3E}">
        <p14:creationId xmlns:p14="http://schemas.microsoft.com/office/powerpoint/2010/main" val="3460221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199" y="2107769"/>
            <a:ext cx="10833847" cy="4530098"/>
          </a:xfrm>
        </p:spPr>
        <p:txBody>
          <a:bodyPr>
            <a:noAutofit/>
          </a:bodyPr>
          <a:lstStyle/>
          <a:p>
            <a:pPr marL="0" indent="0">
              <a:buNone/>
            </a:pPr>
            <a:r>
              <a:rPr lang="nl-NL" sz="4200" dirty="0"/>
              <a:t>Hoe heb je dit aangepakt? </a:t>
            </a:r>
          </a:p>
          <a:p>
            <a:pPr marL="0" indent="0">
              <a:buNone/>
            </a:pPr>
            <a:endParaRPr lang="nl-NL" sz="4200" dirty="0"/>
          </a:p>
          <a:p>
            <a:pPr marL="0" indent="0">
              <a:buNone/>
            </a:pPr>
            <a:r>
              <a:rPr lang="nl-NL" sz="4200" b="1" dirty="0"/>
              <a:t>Tip:</a:t>
            </a:r>
            <a:r>
              <a:rPr lang="nl-NL" sz="4200" dirty="0"/>
              <a:t> Je kunt dus een vervolgvraag stellen aan </a:t>
            </a:r>
            <a:r>
              <a:rPr lang="nl-NL" sz="4200" dirty="0" err="1"/>
              <a:t>ChatGPT</a:t>
            </a:r>
            <a:r>
              <a:rPr lang="nl-NL" sz="4200" dirty="0"/>
              <a:t>. Je hoeft de originele vraag niet te herhalen. </a:t>
            </a:r>
          </a:p>
          <a:p>
            <a:pPr marL="0" indent="0">
              <a:buNone/>
            </a:pPr>
            <a:br>
              <a:rPr lang="nl-NL" sz="3200" dirty="0"/>
            </a:br>
            <a:r>
              <a:rPr lang="nl-NL" sz="3200" dirty="0">
                <a:hlinkClick r:id="rId3"/>
              </a:rPr>
              <a:t>https://gijn.org/resource/tips-for-optimizing-google-search-in-investigations-from-online-expert-henk-van-ess/</a:t>
            </a:r>
            <a:r>
              <a:rPr lang="nl-NL" sz="3200" dirty="0"/>
              <a:t> </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Google </a:t>
            </a:r>
            <a:r>
              <a:rPr lang="nl-NL" sz="6000" b="1" dirty="0" err="1">
                <a:latin typeface="+mn-lt"/>
              </a:rPr>
              <a:t>Dorking</a:t>
            </a:r>
            <a:endParaRPr lang="nl-NL" sz="6000" b="1" dirty="0">
              <a:latin typeface="+mn-lt"/>
            </a:endParaRPr>
          </a:p>
        </p:txBody>
      </p:sp>
    </p:spTree>
    <p:extLst>
      <p:ext uri="{BB962C8B-B14F-4D97-AF65-F5344CB8AC3E}">
        <p14:creationId xmlns:p14="http://schemas.microsoft.com/office/powerpoint/2010/main" val="3645855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C6358-60DB-E8D2-1D96-9CD0A211C911}"/>
              </a:ext>
            </a:extLst>
          </p:cNvPr>
          <p:cNvSpPr>
            <a:spLocks noGrp="1"/>
          </p:cNvSpPr>
          <p:nvPr>
            <p:ph type="ctrTitle"/>
          </p:nvPr>
        </p:nvSpPr>
        <p:spPr>
          <a:xfrm>
            <a:off x="286327" y="180530"/>
            <a:ext cx="11545455" cy="6503733"/>
          </a:xfrm>
        </p:spPr>
        <p:txBody>
          <a:bodyPr anchor="ctr">
            <a:normAutofit/>
          </a:bodyPr>
          <a:lstStyle/>
          <a:p>
            <a:r>
              <a:rPr lang="nl-NL" sz="10000" dirty="0">
                <a:solidFill>
                  <a:schemeClr val="bg1"/>
                </a:solidFill>
                <a:latin typeface="SDGlitchDemo" pitchFamily="2" charset="0"/>
                <a:cs typeface="Bradley Hand ITC" panose="020F0502020204030204" pitchFamily="34" charset="0"/>
              </a:rPr>
              <a:t>OEFENING II</a:t>
            </a:r>
            <a:br>
              <a:rPr lang="nl-NL" sz="10000" dirty="0">
                <a:solidFill>
                  <a:schemeClr val="bg1"/>
                </a:solidFill>
                <a:latin typeface="SDGlitchDemo" pitchFamily="2" charset="0"/>
                <a:cs typeface="Bradley Hand ITC" panose="020F0502020204030204" pitchFamily="34" charset="0"/>
              </a:rPr>
            </a:br>
            <a:r>
              <a:rPr lang="nl-NL" sz="10000" dirty="0">
                <a:solidFill>
                  <a:schemeClr val="bg1"/>
                </a:solidFill>
                <a:latin typeface="SDGlitchDemo" pitchFamily="2" charset="0"/>
                <a:cs typeface="Bradley Hand ITC" panose="020F0502020204030204" pitchFamily="34" charset="0"/>
              </a:rPr>
              <a:t>-</a:t>
            </a:r>
            <a:br>
              <a:rPr lang="nl-NL" sz="10000" dirty="0">
                <a:solidFill>
                  <a:schemeClr val="bg1"/>
                </a:solidFill>
                <a:latin typeface="SDGlitchDemo" pitchFamily="2" charset="0"/>
                <a:cs typeface="Bradley Hand ITC" panose="020F0502020204030204" pitchFamily="34" charset="0"/>
              </a:rPr>
            </a:br>
            <a:r>
              <a:rPr lang="nl-NL" sz="10000" dirty="0">
                <a:solidFill>
                  <a:schemeClr val="bg1"/>
                </a:solidFill>
                <a:latin typeface="SDGlitchDemo" pitchFamily="2" charset="0"/>
                <a:cs typeface="Bradley Hand ITC" panose="020F0502020204030204" pitchFamily="34" charset="0"/>
              </a:rPr>
              <a:t>WIKIDATA</a:t>
            </a:r>
          </a:p>
        </p:txBody>
      </p:sp>
    </p:spTree>
    <p:extLst>
      <p:ext uri="{BB962C8B-B14F-4D97-AF65-F5344CB8AC3E}">
        <p14:creationId xmlns:p14="http://schemas.microsoft.com/office/powerpoint/2010/main" val="3796906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107768"/>
            <a:ext cx="5476875" cy="4419975"/>
          </a:xfrm>
        </p:spPr>
        <p:txBody>
          <a:bodyPr>
            <a:noAutofit/>
          </a:bodyPr>
          <a:lstStyle/>
          <a:p>
            <a:pPr>
              <a:buFont typeface="Wingdings" pitchFamily="2" charset="2"/>
              <a:buChar char="§"/>
            </a:pPr>
            <a:r>
              <a:rPr lang="nl-NL" sz="3200" dirty="0"/>
              <a:t>Wikidata is een database met gestructureerde data van zo ongeveer alle informatie die ook via Wikipedia te vinden is.</a:t>
            </a:r>
          </a:p>
          <a:p>
            <a:pPr>
              <a:buFont typeface="Wingdings" pitchFamily="2" charset="2"/>
              <a:buChar char="§"/>
            </a:pPr>
            <a:r>
              <a:rPr lang="nl-NL" sz="3200" dirty="0"/>
              <a:t>Wikidata is een mooie bron om onderzoek te doen.</a:t>
            </a:r>
          </a:p>
          <a:p>
            <a:pPr>
              <a:buFont typeface="Wingdings" pitchFamily="2" charset="2"/>
              <a:buChar char="§"/>
            </a:pPr>
            <a:r>
              <a:rPr lang="nl-NL" sz="3200" dirty="0"/>
              <a:t>Bijvoorbeeld naar bekende plekken of personen.</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Wikidata</a:t>
            </a:r>
          </a:p>
        </p:txBody>
      </p:sp>
      <p:pic>
        <p:nvPicPr>
          <p:cNvPr id="3074" name="Picture 2">
            <a:extLst>
              <a:ext uri="{FF2B5EF4-FFF2-40B4-BE49-F238E27FC236}">
                <a16:creationId xmlns:a16="http://schemas.microsoft.com/office/drawing/2014/main" id="{8D75393F-CDBC-16F7-6651-83AB36806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4000" y="1422400"/>
            <a:ext cx="5588000"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5101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199" y="2107768"/>
            <a:ext cx="4933951" cy="4419975"/>
          </a:xfrm>
        </p:spPr>
        <p:txBody>
          <a:bodyPr>
            <a:noAutofit/>
          </a:bodyPr>
          <a:lstStyle/>
          <a:p>
            <a:pPr>
              <a:buFont typeface="Wingdings" pitchFamily="2" charset="2"/>
              <a:buChar char="§"/>
            </a:pPr>
            <a:r>
              <a:rPr lang="nl-NL" sz="3200" dirty="0"/>
              <a:t>Informatie uit de wikidatabase vraag je op met een SPARQL-query. </a:t>
            </a:r>
          </a:p>
          <a:p>
            <a:pPr>
              <a:buFont typeface="Wingdings" pitchFamily="2" charset="2"/>
              <a:buChar char="§"/>
            </a:pPr>
            <a:r>
              <a:rPr lang="nl-NL" sz="3200" dirty="0"/>
              <a:t>Het schrijven van die query’s is complex. Dat doen we dus met AI.</a:t>
            </a:r>
          </a:p>
          <a:p>
            <a:pPr>
              <a:buFont typeface="Wingdings" pitchFamily="2" charset="2"/>
              <a:buChar char="§"/>
            </a:pPr>
            <a:r>
              <a:rPr lang="nl-NL" sz="3200" dirty="0"/>
              <a:t>Je voert die query vervolgens in op </a:t>
            </a:r>
            <a:r>
              <a:rPr lang="nl-NL" sz="3200" dirty="0" err="1"/>
              <a:t>https</a:t>
            </a:r>
            <a:r>
              <a:rPr lang="nl-NL" sz="3200" dirty="0"/>
              <a:t>://</a:t>
            </a:r>
            <a:r>
              <a:rPr lang="nl-NL" sz="3200" dirty="0" err="1"/>
              <a:t>query.wikidata.org</a:t>
            </a:r>
            <a:r>
              <a:rPr lang="nl-NL" sz="3200" dirty="0"/>
              <a:t>/</a:t>
            </a:r>
          </a:p>
          <a:p>
            <a:endParaRPr lang="nl-NL" sz="3200" dirty="0"/>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SPARQL</a:t>
            </a:r>
          </a:p>
        </p:txBody>
      </p:sp>
      <p:pic>
        <p:nvPicPr>
          <p:cNvPr id="5" name="Afbeelding 4" descr="Afbeelding met tekst, schermopname, software, scherm&#10;&#10;Automatisch gegenereerde beschrijving">
            <a:extLst>
              <a:ext uri="{FF2B5EF4-FFF2-40B4-BE49-F238E27FC236}">
                <a16:creationId xmlns:a16="http://schemas.microsoft.com/office/drawing/2014/main" id="{3841F095-A2AC-0FC5-5FCE-BB73E139A559}"/>
              </a:ext>
            </a:extLst>
          </p:cNvPr>
          <p:cNvPicPr>
            <a:picLocks noChangeAspect="1"/>
          </p:cNvPicPr>
          <p:nvPr/>
        </p:nvPicPr>
        <p:blipFill>
          <a:blip r:embed="rId3"/>
          <a:stretch>
            <a:fillRect/>
          </a:stretch>
        </p:blipFill>
        <p:spPr>
          <a:xfrm>
            <a:off x="6096001" y="1500034"/>
            <a:ext cx="6096000" cy="4481285"/>
          </a:xfrm>
          <a:prstGeom prst="rect">
            <a:avLst/>
          </a:prstGeom>
        </p:spPr>
      </p:pic>
    </p:spTree>
    <p:extLst>
      <p:ext uri="{BB962C8B-B14F-4D97-AF65-F5344CB8AC3E}">
        <p14:creationId xmlns:p14="http://schemas.microsoft.com/office/powerpoint/2010/main" val="1122774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jdelijke aanduiding voor inhoud 2">
            <a:extLst>
              <a:ext uri="{FF2B5EF4-FFF2-40B4-BE49-F238E27FC236}">
                <a16:creationId xmlns:a16="http://schemas.microsoft.com/office/drawing/2014/main" id="{FCC8EF95-3FB1-C635-7EBC-62273C9053C4}"/>
              </a:ext>
            </a:extLst>
          </p:cNvPr>
          <p:cNvSpPr>
            <a:spLocks noGrp="1"/>
          </p:cNvSpPr>
          <p:nvPr>
            <p:ph idx="1"/>
          </p:nvPr>
        </p:nvSpPr>
        <p:spPr>
          <a:xfrm>
            <a:off x="838200" y="185980"/>
            <a:ext cx="10515600" cy="6306895"/>
          </a:xfrm>
        </p:spPr>
        <p:txBody>
          <a:bodyPr anchor="ctr">
            <a:noAutofit/>
          </a:bodyPr>
          <a:lstStyle/>
          <a:p>
            <a:pPr marL="0" indent="0" algn="ctr">
              <a:buNone/>
            </a:pPr>
            <a:r>
              <a:rPr lang="nl-NL" sz="7200" b="1" dirty="0">
                <a:solidFill>
                  <a:schemeClr val="bg1"/>
                </a:solidFill>
                <a:latin typeface="SDGlitchDemo" pitchFamily="2" charset="0"/>
              </a:rPr>
              <a:t>JUST VERVAART</a:t>
            </a:r>
          </a:p>
          <a:p>
            <a:pPr marL="0" indent="0" algn="ctr">
              <a:buNone/>
            </a:pPr>
            <a:r>
              <a:rPr lang="nl-NL" sz="4800" dirty="0">
                <a:solidFill>
                  <a:schemeClr val="bg1"/>
                </a:solidFill>
                <a:latin typeface="SDGlitchDemo" pitchFamily="2" charset="0"/>
              </a:rPr>
              <a:t>ONDERZOEKSJOURNALIST</a:t>
            </a:r>
          </a:p>
          <a:p>
            <a:pPr marL="0" indent="0" algn="ctr">
              <a:buNone/>
            </a:pPr>
            <a:r>
              <a:rPr lang="nl-NL" sz="4800" dirty="0">
                <a:solidFill>
                  <a:schemeClr val="bg1"/>
                </a:solidFill>
              </a:rPr>
              <a:t>-</a:t>
            </a:r>
          </a:p>
          <a:p>
            <a:pPr marL="0" indent="0" algn="ctr">
              <a:buNone/>
            </a:pPr>
            <a:r>
              <a:rPr lang="nl-NL" sz="4800" dirty="0">
                <a:solidFill>
                  <a:schemeClr val="bg1"/>
                </a:solidFill>
                <a:latin typeface="SDGlitchDemo" pitchFamily="2" charset="0"/>
              </a:rPr>
              <a:t>OMROEP GELDERLAND</a:t>
            </a:r>
          </a:p>
          <a:p>
            <a:pPr marL="0" indent="0" algn="ctr">
              <a:buNone/>
            </a:pPr>
            <a:r>
              <a:rPr lang="nl-NL" sz="4800" dirty="0">
                <a:solidFill>
                  <a:schemeClr val="bg1"/>
                </a:solidFill>
                <a:latin typeface="SDGlitchDemo" pitchFamily="2" charset="0"/>
              </a:rPr>
              <a:t>BUREAU REGIO</a:t>
            </a:r>
          </a:p>
        </p:txBody>
      </p:sp>
    </p:spTree>
    <p:extLst>
      <p:ext uri="{BB962C8B-B14F-4D97-AF65-F5344CB8AC3E}">
        <p14:creationId xmlns:p14="http://schemas.microsoft.com/office/powerpoint/2010/main" val="1344656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198" y="2107768"/>
            <a:ext cx="6819902" cy="4419975"/>
          </a:xfrm>
        </p:spPr>
        <p:txBody>
          <a:bodyPr>
            <a:noAutofit/>
          </a:bodyPr>
          <a:lstStyle/>
          <a:p>
            <a:pPr marL="0" indent="0">
              <a:buNone/>
            </a:pPr>
            <a:r>
              <a:rPr lang="nl-NL" sz="3200" b="1" dirty="0"/>
              <a:t>Opdracht: </a:t>
            </a:r>
            <a:r>
              <a:rPr lang="nl-NL" sz="3200" dirty="0"/>
              <a:t>Achterhaal met een SPARQL-query wat het geslacht van Mark Rutte is en wanneer hij is geboren.</a:t>
            </a:r>
          </a:p>
          <a:p>
            <a:pPr marL="0" indent="0">
              <a:buNone/>
            </a:pPr>
            <a:br>
              <a:rPr lang="nl-NL" sz="3200" dirty="0"/>
            </a:br>
            <a:r>
              <a:rPr lang="nl-NL" sz="3200" b="1" i="1" dirty="0"/>
              <a:t>Tip: </a:t>
            </a:r>
            <a:r>
              <a:rPr lang="nl-NL" sz="3200" i="1" dirty="0"/>
              <a:t>Ververs eerst de </a:t>
            </a:r>
            <a:r>
              <a:rPr lang="nl-NL" sz="3200" i="1" dirty="0" err="1"/>
              <a:t>chatbot</a:t>
            </a:r>
            <a:r>
              <a:rPr lang="nl-NL" sz="3200" i="1" dirty="0"/>
              <a:t> pagina om met een nieuwe conversatie te beginnen.</a:t>
            </a:r>
          </a:p>
          <a:p>
            <a:pPr marL="0" indent="0">
              <a:buNone/>
            </a:pPr>
            <a:endParaRPr lang="nl-NL" sz="3200" i="1" dirty="0"/>
          </a:p>
          <a:p>
            <a:pPr marL="0" indent="0">
              <a:buNone/>
            </a:pPr>
            <a:r>
              <a:rPr lang="nl-NL" sz="3200" b="1" dirty="0"/>
              <a:t>Vraag: </a:t>
            </a:r>
            <a:r>
              <a:rPr lang="nl-NL" sz="3200" dirty="0"/>
              <a:t>Wat was de uitkomst?</a:t>
            </a:r>
          </a:p>
          <a:p>
            <a:pPr marL="0" indent="0">
              <a:buNone/>
            </a:pPr>
            <a:endParaRPr lang="nl-NL" sz="3200" i="1" dirty="0"/>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Mark Rutte</a:t>
            </a:r>
          </a:p>
        </p:txBody>
      </p:sp>
      <p:pic>
        <p:nvPicPr>
          <p:cNvPr id="3" name="Afbeelding 2" descr="Afbeelding met tekst, schermopname, Menselijk gezicht, persoon&#10;&#10;Automatisch gegenereerde beschrijving">
            <a:extLst>
              <a:ext uri="{FF2B5EF4-FFF2-40B4-BE49-F238E27FC236}">
                <a16:creationId xmlns:a16="http://schemas.microsoft.com/office/drawing/2014/main" id="{BBBA3D06-381A-30C3-A3AA-26319FF6A9A9}"/>
              </a:ext>
            </a:extLst>
          </p:cNvPr>
          <p:cNvPicPr>
            <a:picLocks noChangeAspect="1"/>
          </p:cNvPicPr>
          <p:nvPr/>
        </p:nvPicPr>
        <p:blipFill>
          <a:blip r:embed="rId3"/>
          <a:stretch>
            <a:fillRect/>
          </a:stretch>
        </p:blipFill>
        <p:spPr>
          <a:xfrm>
            <a:off x="7993042" y="0"/>
            <a:ext cx="4198958" cy="6858000"/>
          </a:xfrm>
          <a:prstGeom prst="rect">
            <a:avLst/>
          </a:prstGeom>
        </p:spPr>
      </p:pic>
    </p:spTree>
    <p:extLst>
      <p:ext uri="{BB962C8B-B14F-4D97-AF65-F5344CB8AC3E}">
        <p14:creationId xmlns:p14="http://schemas.microsoft.com/office/powerpoint/2010/main" val="1246029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1967566"/>
            <a:ext cx="11137900" cy="4218921"/>
          </a:xfrm>
        </p:spPr>
        <p:txBody>
          <a:bodyPr>
            <a:noAutofit/>
          </a:bodyPr>
          <a:lstStyle/>
          <a:p>
            <a:pPr marL="0" indent="0">
              <a:buNone/>
            </a:pPr>
            <a:r>
              <a:rPr lang="nl-NL" sz="3200" dirty="0"/>
              <a:t>Iedere entiteit (persoon) in Wikidata heeft een eigen code en iedere eigenschap (geslacht) ook. Die codes kun je zien op </a:t>
            </a:r>
            <a:r>
              <a:rPr lang="nl-NL" sz="3200" dirty="0" err="1"/>
              <a:t>wikidata.nl</a:t>
            </a:r>
            <a:r>
              <a:rPr lang="nl-NL" sz="3200" dirty="0"/>
              <a:t>. </a:t>
            </a:r>
            <a:br>
              <a:rPr lang="nl-NL" sz="3200" dirty="0"/>
            </a:br>
            <a:endParaRPr lang="nl-NL" sz="1600" dirty="0"/>
          </a:p>
          <a:p>
            <a:pPr marL="0" indent="0">
              <a:buNone/>
            </a:pPr>
            <a:r>
              <a:rPr lang="nl-NL" sz="3200" dirty="0"/>
              <a:t>De code voor ‘Prime Minister of </a:t>
            </a:r>
            <a:r>
              <a:rPr lang="nl-NL" sz="3200" dirty="0" err="1"/>
              <a:t>the</a:t>
            </a:r>
            <a:r>
              <a:rPr lang="nl-NL" sz="3200" dirty="0"/>
              <a:t> Netherlands’ is </a:t>
            </a:r>
            <a:r>
              <a:rPr lang="nl-NL" sz="3200" b="1" dirty="0"/>
              <a:t>Q3058109 </a:t>
            </a:r>
            <a:br>
              <a:rPr lang="nl-NL" sz="3200" b="1" dirty="0"/>
            </a:br>
            <a:endParaRPr lang="nl-NL" sz="1600" b="1" dirty="0"/>
          </a:p>
          <a:p>
            <a:pPr marL="0" indent="0">
              <a:buNone/>
            </a:pPr>
            <a:r>
              <a:rPr lang="nl-NL" sz="3200" b="1" dirty="0"/>
              <a:t>Opdracht: </a:t>
            </a:r>
            <a:r>
              <a:rPr lang="nl-NL" sz="3200" dirty="0"/>
              <a:t>achterhaal hoeveel mannelijke en vrouwelijke minister-presidenten Nederland ooit gehad heeft.</a:t>
            </a:r>
            <a:br>
              <a:rPr lang="nl-NL" sz="3200" dirty="0"/>
            </a:br>
            <a:br>
              <a:rPr lang="nl-NL" sz="1600" dirty="0"/>
            </a:br>
            <a:r>
              <a:rPr lang="nl-NL" sz="3200" i="1" dirty="0"/>
              <a:t>Het werkt soms beter als je de wikidata code meegeeft in je vraag.</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199" y="96147"/>
            <a:ext cx="8277225"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Meneer de President</a:t>
            </a:r>
          </a:p>
        </p:txBody>
      </p:sp>
    </p:spTree>
    <p:extLst>
      <p:ext uri="{BB962C8B-B14F-4D97-AF65-F5344CB8AC3E}">
        <p14:creationId xmlns:p14="http://schemas.microsoft.com/office/powerpoint/2010/main" val="1717098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jdelijke aanduiding voor inhoud 2">
            <a:extLst>
              <a:ext uri="{FF2B5EF4-FFF2-40B4-BE49-F238E27FC236}">
                <a16:creationId xmlns:a16="http://schemas.microsoft.com/office/drawing/2014/main" id="{178F1D8E-846B-EDD4-8B72-C292A4952999}"/>
              </a:ext>
            </a:extLst>
          </p:cNvPr>
          <p:cNvSpPr>
            <a:spLocks noGrp="1"/>
          </p:cNvSpPr>
          <p:nvPr>
            <p:ph idx="1"/>
          </p:nvPr>
        </p:nvSpPr>
        <p:spPr>
          <a:xfrm>
            <a:off x="838201" y="1967566"/>
            <a:ext cx="10071099" cy="4794287"/>
          </a:xfrm>
        </p:spPr>
        <p:txBody>
          <a:bodyPr>
            <a:noAutofit/>
          </a:bodyPr>
          <a:lstStyle/>
          <a:p>
            <a:pPr marL="0" indent="0">
              <a:buNone/>
            </a:pPr>
            <a:r>
              <a:rPr lang="nl-NL" sz="3200" dirty="0"/>
              <a:t>Met SPARQL kun je niet alleen bepaalde zaken opzoeken, of optellen, maar je kunt ook ingewikkelder query's laten schrijven die zaken voor je uitrekenen. </a:t>
            </a:r>
          </a:p>
          <a:p>
            <a:pPr marL="0" indent="0">
              <a:buNone/>
            </a:pPr>
            <a:endParaRPr lang="nl-NL" sz="3200" b="1" dirty="0"/>
          </a:p>
          <a:p>
            <a:pPr marL="0" indent="0">
              <a:buNone/>
            </a:pPr>
            <a:r>
              <a:rPr lang="nl-NL" sz="3200" b="1" dirty="0"/>
              <a:t>Opdracht: </a:t>
            </a:r>
            <a:r>
              <a:rPr lang="nl-NL" sz="3200" dirty="0"/>
              <a:t>kun je achterhalen hoe lang iedere minister-president aan de macht is geweest?</a:t>
            </a:r>
          </a:p>
          <a:p>
            <a:pPr marL="0" indent="0">
              <a:buNone/>
            </a:pPr>
            <a:endParaRPr lang="nl-NL" sz="3200" dirty="0"/>
          </a:p>
          <a:p>
            <a:pPr marL="0" indent="0">
              <a:buNone/>
            </a:pPr>
            <a:r>
              <a:rPr lang="nl-NL" sz="3200" b="1" dirty="0"/>
              <a:t>Vraag: </a:t>
            </a:r>
            <a:r>
              <a:rPr lang="nl-NL" sz="3200" dirty="0"/>
              <a:t>Wie was de langst zittende premier? Ontbreekt er iemand in het rijtje? </a:t>
            </a:r>
          </a:p>
        </p:txBody>
      </p:sp>
      <p:sp>
        <p:nvSpPr>
          <p:cNvPr id="5" name="Titel 1">
            <a:extLst>
              <a:ext uri="{FF2B5EF4-FFF2-40B4-BE49-F238E27FC236}">
                <a16:creationId xmlns:a16="http://schemas.microsoft.com/office/drawing/2014/main" id="{5149ACBE-C13C-99A5-61A1-69631B879285}"/>
              </a:ext>
            </a:extLst>
          </p:cNvPr>
          <p:cNvSpPr txBox="1">
            <a:spLocks/>
          </p:cNvSpPr>
          <p:nvPr/>
        </p:nvSpPr>
        <p:spPr>
          <a:xfrm>
            <a:off x="838199" y="96147"/>
            <a:ext cx="7969297"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nl-NL" sz="6000" b="1" dirty="0">
              <a:latin typeface="+mn-lt"/>
            </a:endParaRPr>
          </a:p>
        </p:txBody>
      </p:sp>
      <p:sp>
        <p:nvSpPr>
          <p:cNvPr id="6" name="Tekstvak 5">
            <a:extLst>
              <a:ext uri="{FF2B5EF4-FFF2-40B4-BE49-F238E27FC236}">
                <a16:creationId xmlns:a16="http://schemas.microsoft.com/office/drawing/2014/main" id="{8475F50A-C778-6EB3-10B2-C893438ACB81}"/>
              </a:ext>
            </a:extLst>
          </p:cNvPr>
          <p:cNvSpPr txBox="1"/>
          <p:nvPr/>
        </p:nvSpPr>
        <p:spPr>
          <a:xfrm>
            <a:off x="10277102" y="6555179"/>
            <a:ext cx="1914898" cy="302821"/>
          </a:xfrm>
          <a:prstGeom prst="rect">
            <a:avLst/>
          </a:prstGeom>
          <a:noFill/>
          <a:ln>
            <a:noFill/>
          </a:ln>
        </p:spPr>
        <p:txBody>
          <a:bodyPr wrap="square" rtlCol="0">
            <a:noAutofit/>
          </a:bodyPr>
          <a:lstStyle/>
          <a:p>
            <a:pPr algn="ctr">
              <a:spcAft>
                <a:spcPts val="600"/>
              </a:spcAft>
            </a:pPr>
            <a:r>
              <a:rPr lang="nl-NL" sz="1300" dirty="0">
                <a:solidFill>
                  <a:srgbClr val="FFFFFF"/>
                </a:solidFill>
              </a:rPr>
              <a:t>gegenereerde afbeelding</a:t>
            </a:r>
          </a:p>
        </p:txBody>
      </p:sp>
      <p:sp>
        <p:nvSpPr>
          <p:cNvPr id="2" name="Titel 1">
            <a:extLst>
              <a:ext uri="{FF2B5EF4-FFF2-40B4-BE49-F238E27FC236}">
                <a16:creationId xmlns:a16="http://schemas.microsoft.com/office/drawing/2014/main" id="{D58231F0-D206-2BB2-70E3-EA0513801B30}"/>
              </a:ext>
            </a:extLst>
          </p:cNvPr>
          <p:cNvSpPr txBox="1">
            <a:spLocks/>
          </p:cNvSpPr>
          <p:nvPr/>
        </p:nvSpPr>
        <p:spPr>
          <a:xfrm>
            <a:off x="838199" y="96147"/>
            <a:ext cx="8277225"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Eindbaas boven eindbaas</a:t>
            </a:r>
          </a:p>
        </p:txBody>
      </p:sp>
    </p:spTree>
    <p:extLst>
      <p:ext uri="{BB962C8B-B14F-4D97-AF65-F5344CB8AC3E}">
        <p14:creationId xmlns:p14="http://schemas.microsoft.com/office/powerpoint/2010/main" val="4977750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C6358-60DB-E8D2-1D96-9CD0A211C911}"/>
              </a:ext>
            </a:extLst>
          </p:cNvPr>
          <p:cNvSpPr>
            <a:spLocks noGrp="1"/>
          </p:cNvSpPr>
          <p:nvPr>
            <p:ph type="ctrTitle"/>
          </p:nvPr>
        </p:nvSpPr>
        <p:spPr>
          <a:xfrm>
            <a:off x="286327" y="180530"/>
            <a:ext cx="11545455" cy="6503733"/>
          </a:xfrm>
        </p:spPr>
        <p:txBody>
          <a:bodyPr anchor="ctr">
            <a:normAutofit/>
          </a:bodyPr>
          <a:lstStyle/>
          <a:p>
            <a:r>
              <a:rPr lang="nl-NL" sz="10000" dirty="0">
                <a:solidFill>
                  <a:schemeClr val="bg1"/>
                </a:solidFill>
                <a:latin typeface="SDGlitchDemo" pitchFamily="2" charset="0"/>
                <a:cs typeface="Bradley Hand ITC" panose="020F0502020204030204" pitchFamily="34" charset="0"/>
              </a:rPr>
              <a:t>OEFENING III</a:t>
            </a:r>
            <a:br>
              <a:rPr lang="nl-NL" sz="10000" dirty="0">
                <a:solidFill>
                  <a:schemeClr val="bg1"/>
                </a:solidFill>
                <a:latin typeface="SDGlitchDemo" pitchFamily="2" charset="0"/>
                <a:cs typeface="Bradley Hand ITC" panose="020F0502020204030204" pitchFamily="34" charset="0"/>
              </a:rPr>
            </a:br>
            <a:r>
              <a:rPr lang="nl-NL" sz="10000" dirty="0">
                <a:solidFill>
                  <a:schemeClr val="bg1"/>
                </a:solidFill>
                <a:latin typeface="SDGlitchDemo" pitchFamily="2" charset="0"/>
                <a:cs typeface="Bradley Hand ITC" panose="020F0502020204030204" pitchFamily="34" charset="0"/>
              </a:rPr>
              <a:t>-</a:t>
            </a:r>
            <a:br>
              <a:rPr lang="nl-NL" sz="10000" dirty="0">
                <a:solidFill>
                  <a:schemeClr val="bg1"/>
                </a:solidFill>
                <a:latin typeface="SDGlitchDemo" pitchFamily="2" charset="0"/>
                <a:cs typeface="Bradley Hand ITC" panose="020F0502020204030204" pitchFamily="34" charset="0"/>
              </a:rPr>
            </a:br>
            <a:r>
              <a:rPr lang="nl-NL" sz="10000" dirty="0">
                <a:solidFill>
                  <a:schemeClr val="bg1"/>
                </a:solidFill>
                <a:latin typeface="SDGlitchDemo" pitchFamily="2" charset="0"/>
                <a:cs typeface="Bradley Hand ITC" panose="020F0502020204030204" pitchFamily="34" charset="0"/>
              </a:rPr>
              <a:t>OPEN STREET MAP</a:t>
            </a:r>
          </a:p>
        </p:txBody>
      </p:sp>
    </p:spTree>
    <p:extLst>
      <p:ext uri="{BB962C8B-B14F-4D97-AF65-F5344CB8AC3E}">
        <p14:creationId xmlns:p14="http://schemas.microsoft.com/office/powerpoint/2010/main" val="4130610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198" y="2107768"/>
            <a:ext cx="6477001" cy="4419975"/>
          </a:xfrm>
        </p:spPr>
        <p:txBody>
          <a:bodyPr>
            <a:noAutofit/>
          </a:bodyPr>
          <a:lstStyle/>
          <a:p>
            <a:pPr>
              <a:buFont typeface="Wingdings" pitchFamily="2" charset="2"/>
              <a:buChar char="§"/>
            </a:pPr>
            <a:r>
              <a:rPr lang="nl-NL" sz="3200" dirty="0"/>
              <a:t>Open Street Map is een open source alternatief voor Google </a:t>
            </a:r>
            <a:r>
              <a:rPr lang="nl-NL" sz="3200" dirty="0" err="1"/>
              <a:t>Maps</a:t>
            </a:r>
            <a:r>
              <a:rPr lang="nl-NL" sz="3200" dirty="0"/>
              <a:t>. </a:t>
            </a:r>
            <a:r>
              <a:rPr lang="nl-NL" sz="3200" dirty="0" err="1"/>
              <a:t>www.openstreetmap.org</a:t>
            </a:r>
            <a:endParaRPr lang="nl-NL" sz="3200" dirty="0"/>
          </a:p>
          <a:p>
            <a:pPr>
              <a:buFont typeface="Wingdings" pitchFamily="2" charset="2"/>
              <a:buChar char="§"/>
            </a:pPr>
            <a:r>
              <a:rPr lang="nl-NL" sz="3200" dirty="0"/>
              <a:t>Het wordt beheert door vrijwilligers, vergelijkbaar met Wikipedia.</a:t>
            </a:r>
          </a:p>
          <a:p>
            <a:pPr>
              <a:buFont typeface="Wingdings" pitchFamily="2" charset="2"/>
              <a:buChar char="§"/>
            </a:pPr>
            <a:r>
              <a:rPr lang="nl-NL" sz="3200" dirty="0"/>
              <a:t>Omdat het open source is, is de informatie vrij te gebruiken.</a:t>
            </a:r>
          </a:p>
          <a:p>
            <a:endParaRPr lang="nl-NL" sz="3200" dirty="0"/>
          </a:p>
          <a:p>
            <a:endParaRPr lang="nl-NL" sz="3200" dirty="0"/>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a:latin typeface="+mn-lt"/>
              </a:rPr>
              <a:t>Open Street Map</a:t>
            </a:r>
            <a:endParaRPr lang="nl-NL" sz="6000" b="1" dirty="0">
              <a:latin typeface="+mn-lt"/>
            </a:endParaRPr>
          </a:p>
        </p:txBody>
      </p:sp>
      <p:pic>
        <p:nvPicPr>
          <p:cNvPr id="3" name="Afbeelding 2" descr="Afbeelding met kaart, tekst, atlas, Plan&#10;&#10;Automatisch gegenereerde beschrijving">
            <a:extLst>
              <a:ext uri="{FF2B5EF4-FFF2-40B4-BE49-F238E27FC236}">
                <a16:creationId xmlns:a16="http://schemas.microsoft.com/office/drawing/2014/main" id="{7EFC4900-3FED-FC6B-FEF4-6ECAA5D968C4}"/>
              </a:ext>
            </a:extLst>
          </p:cNvPr>
          <p:cNvPicPr>
            <a:picLocks noChangeAspect="1"/>
          </p:cNvPicPr>
          <p:nvPr/>
        </p:nvPicPr>
        <p:blipFill>
          <a:blip r:embed="rId3"/>
          <a:stretch>
            <a:fillRect/>
          </a:stretch>
        </p:blipFill>
        <p:spPr>
          <a:xfrm>
            <a:off x="7500938" y="2107768"/>
            <a:ext cx="4691062" cy="4117546"/>
          </a:xfrm>
          <a:prstGeom prst="rect">
            <a:avLst/>
          </a:prstGeom>
        </p:spPr>
      </p:pic>
    </p:spTree>
    <p:extLst>
      <p:ext uri="{BB962C8B-B14F-4D97-AF65-F5344CB8AC3E}">
        <p14:creationId xmlns:p14="http://schemas.microsoft.com/office/powerpoint/2010/main" val="2948555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199" y="2107768"/>
            <a:ext cx="6553201" cy="4419975"/>
          </a:xfrm>
        </p:spPr>
        <p:txBody>
          <a:bodyPr>
            <a:noAutofit/>
          </a:bodyPr>
          <a:lstStyle/>
          <a:p>
            <a:pPr>
              <a:buFont typeface="Wingdings" pitchFamily="2" charset="2"/>
              <a:buChar char="§"/>
            </a:pPr>
            <a:r>
              <a:rPr lang="nl-NL" sz="3200" dirty="0"/>
              <a:t>Met </a:t>
            </a:r>
            <a:r>
              <a:rPr lang="nl-NL" sz="3200" dirty="0" err="1"/>
              <a:t>Overpass</a:t>
            </a:r>
            <a:r>
              <a:rPr lang="nl-NL" sz="3200" dirty="0"/>
              <a:t> Query Language kun je via </a:t>
            </a:r>
            <a:r>
              <a:rPr lang="nl-NL" sz="3200" dirty="0" err="1"/>
              <a:t>Overpass</a:t>
            </a:r>
            <a:r>
              <a:rPr lang="nl-NL" sz="3200" dirty="0"/>
              <a:t> Turbo zoeken op data die beschikbaar is in Open Street Map.</a:t>
            </a:r>
          </a:p>
          <a:p>
            <a:pPr>
              <a:buFont typeface="Wingdings" pitchFamily="2" charset="2"/>
              <a:buChar char="§"/>
            </a:pPr>
            <a:r>
              <a:rPr lang="nl-NL" sz="3200" dirty="0"/>
              <a:t>Maar ook het gebruik van de </a:t>
            </a:r>
            <a:r>
              <a:rPr lang="nl-NL" sz="3200" dirty="0" err="1"/>
              <a:t>Overpass</a:t>
            </a:r>
            <a:r>
              <a:rPr lang="nl-NL" sz="3200" dirty="0"/>
              <a:t> Query Language is complex.</a:t>
            </a:r>
          </a:p>
          <a:p>
            <a:pPr>
              <a:buFont typeface="Wingdings" pitchFamily="2" charset="2"/>
              <a:buChar char="§"/>
            </a:pPr>
            <a:r>
              <a:rPr lang="nl-NL" sz="3200" dirty="0"/>
              <a:t>Dus maken we gebruik van AI.</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199" y="96147"/>
            <a:ext cx="9232901"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err="1">
                <a:latin typeface="+mn-lt"/>
              </a:rPr>
              <a:t>Overpass</a:t>
            </a:r>
            <a:r>
              <a:rPr lang="nl-NL" sz="6000" b="1" dirty="0">
                <a:latin typeface="+mn-lt"/>
              </a:rPr>
              <a:t> Query Language</a:t>
            </a:r>
          </a:p>
        </p:txBody>
      </p:sp>
      <p:pic>
        <p:nvPicPr>
          <p:cNvPr id="3" name="Afbeelding 2" descr="Afbeelding met tekst, schermopname, Lettertype&#10;&#10;Automatisch gegenereerde beschrijving">
            <a:extLst>
              <a:ext uri="{FF2B5EF4-FFF2-40B4-BE49-F238E27FC236}">
                <a16:creationId xmlns:a16="http://schemas.microsoft.com/office/drawing/2014/main" id="{94E57257-40DB-595C-C305-521FA9C280DE}"/>
              </a:ext>
            </a:extLst>
          </p:cNvPr>
          <p:cNvPicPr>
            <a:picLocks noChangeAspect="1"/>
          </p:cNvPicPr>
          <p:nvPr/>
        </p:nvPicPr>
        <p:blipFill rotWithShape="1">
          <a:blip r:embed="rId3"/>
          <a:srcRect r="37908"/>
          <a:stretch/>
        </p:blipFill>
        <p:spPr>
          <a:xfrm>
            <a:off x="7501168" y="2068063"/>
            <a:ext cx="4690832" cy="4459680"/>
          </a:xfrm>
          <a:prstGeom prst="rect">
            <a:avLst/>
          </a:prstGeom>
        </p:spPr>
      </p:pic>
    </p:spTree>
    <p:extLst>
      <p:ext uri="{BB962C8B-B14F-4D97-AF65-F5344CB8AC3E}">
        <p14:creationId xmlns:p14="http://schemas.microsoft.com/office/powerpoint/2010/main" val="3447016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199" y="2107768"/>
            <a:ext cx="10515601" cy="4419975"/>
          </a:xfrm>
        </p:spPr>
        <p:txBody>
          <a:bodyPr>
            <a:noAutofit/>
          </a:bodyPr>
          <a:lstStyle/>
          <a:p>
            <a:pPr marL="0" indent="0">
              <a:buNone/>
            </a:pPr>
            <a:r>
              <a:rPr lang="nl-NL" sz="3200" b="1" dirty="0"/>
              <a:t>Opdracht</a:t>
            </a:r>
            <a:r>
              <a:rPr lang="nl-NL" sz="3200" dirty="0"/>
              <a:t>: Laat </a:t>
            </a:r>
            <a:r>
              <a:rPr lang="nl-NL" sz="3200" dirty="0" err="1"/>
              <a:t>ChatGPT</a:t>
            </a:r>
            <a:r>
              <a:rPr lang="nl-NL" sz="3200" dirty="0"/>
              <a:t> een zoekopdracht voor je schrijven waarmee je op </a:t>
            </a:r>
            <a:r>
              <a:rPr lang="nl-NL" sz="3200" dirty="0" err="1"/>
              <a:t>Overpass</a:t>
            </a:r>
            <a:r>
              <a:rPr lang="nl-NL" sz="3200" dirty="0"/>
              <a:t> Turbo alle treinstations in Nederland kunt vinden en voer die query uit op </a:t>
            </a:r>
            <a:r>
              <a:rPr lang="nl-NL" sz="3200" dirty="0">
                <a:hlinkClick r:id="rId3"/>
              </a:rPr>
              <a:t>overpass-turbo.eu </a:t>
            </a:r>
            <a:endParaRPr lang="nl-NL" sz="3200" dirty="0"/>
          </a:p>
          <a:p>
            <a:pPr marL="0" indent="0">
              <a:buNone/>
            </a:pPr>
            <a:endParaRPr lang="nl-NL" sz="3200" dirty="0"/>
          </a:p>
          <a:p>
            <a:pPr marL="0" indent="0">
              <a:buNone/>
            </a:pPr>
            <a:endParaRPr lang="nl-NL" sz="3200" dirty="0"/>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Open Street Map</a:t>
            </a:r>
          </a:p>
        </p:txBody>
      </p:sp>
    </p:spTree>
    <p:extLst>
      <p:ext uri="{BB962C8B-B14F-4D97-AF65-F5344CB8AC3E}">
        <p14:creationId xmlns:p14="http://schemas.microsoft.com/office/powerpoint/2010/main" val="36092576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1760528"/>
            <a:ext cx="5608899" cy="4419975"/>
          </a:xfrm>
        </p:spPr>
        <p:txBody>
          <a:bodyPr>
            <a:noAutofit/>
          </a:bodyPr>
          <a:lstStyle/>
          <a:p>
            <a:pPr marL="0" indent="0">
              <a:buNone/>
            </a:pPr>
            <a:r>
              <a:rPr lang="nl-NL" sz="3200" b="1" dirty="0"/>
              <a:t>Vragen:</a:t>
            </a:r>
          </a:p>
          <a:p>
            <a:pPr>
              <a:buFont typeface="Wingdings" pitchFamily="2" charset="2"/>
              <a:buChar char="§"/>
            </a:pPr>
            <a:r>
              <a:rPr lang="nl-NL" sz="3200" dirty="0"/>
              <a:t>Hoeveel resultaten kreeg je? </a:t>
            </a:r>
            <a:br>
              <a:rPr lang="nl-NL" sz="3200" dirty="0"/>
            </a:br>
            <a:r>
              <a:rPr lang="nl-NL" sz="3200" i="1" dirty="0"/>
              <a:t>dat kun je rechtsonder zien bij ‘interessepunten’</a:t>
            </a:r>
          </a:p>
          <a:p>
            <a:pPr>
              <a:buFont typeface="Wingdings" pitchFamily="2" charset="2"/>
              <a:buChar char="§"/>
            </a:pPr>
            <a:r>
              <a:rPr lang="nl-NL" sz="3200" dirty="0"/>
              <a:t>Hoeveel resultaten zou je je moeten krijgen?</a:t>
            </a:r>
          </a:p>
          <a:p>
            <a:pPr>
              <a:buFont typeface="Wingdings" pitchFamily="2" charset="2"/>
              <a:buChar char="§"/>
            </a:pPr>
            <a:r>
              <a:rPr lang="nl-NL" sz="3200" dirty="0"/>
              <a:t>Wat zou er mis kunnen zijn?</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Open Street Map</a:t>
            </a:r>
          </a:p>
        </p:txBody>
      </p:sp>
      <p:pic>
        <p:nvPicPr>
          <p:cNvPr id="10" name="Afbeelding 9" descr="Afbeelding met kaart, tekst, atlas&#10;&#10;Automatisch gegenereerde beschrijving">
            <a:extLst>
              <a:ext uri="{FF2B5EF4-FFF2-40B4-BE49-F238E27FC236}">
                <a16:creationId xmlns:a16="http://schemas.microsoft.com/office/drawing/2014/main" id="{ED98A308-006B-3094-AD84-811C40CEC826}"/>
              </a:ext>
            </a:extLst>
          </p:cNvPr>
          <p:cNvPicPr>
            <a:picLocks noChangeAspect="1"/>
          </p:cNvPicPr>
          <p:nvPr/>
        </p:nvPicPr>
        <p:blipFill>
          <a:blip r:embed="rId3"/>
          <a:stretch>
            <a:fillRect/>
          </a:stretch>
        </p:blipFill>
        <p:spPr>
          <a:xfrm>
            <a:off x="7505653" y="0"/>
            <a:ext cx="4674773" cy="6858000"/>
          </a:xfrm>
          <a:prstGeom prst="rect">
            <a:avLst/>
          </a:prstGeom>
        </p:spPr>
      </p:pic>
    </p:spTree>
    <p:extLst>
      <p:ext uri="{BB962C8B-B14F-4D97-AF65-F5344CB8AC3E}">
        <p14:creationId xmlns:p14="http://schemas.microsoft.com/office/powerpoint/2010/main" val="12174133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1760528"/>
            <a:ext cx="5948363" cy="4897447"/>
          </a:xfrm>
        </p:spPr>
        <p:txBody>
          <a:bodyPr>
            <a:noAutofit/>
          </a:bodyPr>
          <a:lstStyle/>
          <a:p>
            <a:pPr>
              <a:buFont typeface="Wingdings" pitchFamily="2" charset="2"/>
              <a:buChar char="§"/>
            </a:pPr>
            <a:r>
              <a:rPr lang="nl-NL" sz="3200" dirty="0"/>
              <a:t>Kijk op </a:t>
            </a:r>
            <a:r>
              <a:rPr lang="nl-NL" sz="3200" dirty="0" err="1"/>
              <a:t>overpass</a:t>
            </a:r>
            <a:r>
              <a:rPr lang="nl-NL" sz="3200" dirty="0"/>
              <a:t>-turbo op de kaart en zoek een station waarvan je zeker weet dat het een treinstation is.</a:t>
            </a:r>
          </a:p>
          <a:p>
            <a:pPr>
              <a:buFont typeface="Wingdings" pitchFamily="2" charset="2"/>
              <a:buChar char="§"/>
            </a:pPr>
            <a:r>
              <a:rPr lang="nl-NL" sz="3200" dirty="0"/>
              <a:t>Klik op de cirkel van dat station.</a:t>
            </a:r>
          </a:p>
          <a:p>
            <a:pPr>
              <a:buFont typeface="Wingdings" pitchFamily="2" charset="2"/>
              <a:buChar char="§"/>
            </a:pPr>
            <a:r>
              <a:rPr lang="nl-NL" sz="3200" dirty="0"/>
              <a:t>Zie je info die je kan helpen bij het verfijnen van je vraag?</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Open Street Map</a:t>
            </a:r>
          </a:p>
        </p:txBody>
      </p:sp>
      <p:pic>
        <p:nvPicPr>
          <p:cNvPr id="10" name="Afbeelding 9" descr="Afbeelding met kaart, tekst, atlas&#10;&#10;Automatisch gegenereerde beschrijving">
            <a:extLst>
              <a:ext uri="{FF2B5EF4-FFF2-40B4-BE49-F238E27FC236}">
                <a16:creationId xmlns:a16="http://schemas.microsoft.com/office/drawing/2014/main" id="{ED98A308-006B-3094-AD84-811C40CEC826}"/>
              </a:ext>
            </a:extLst>
          </p:cNvPr>
          <p:cNvPicPr>
            <a:picLocks noChangeAspect="1"/>
          </p:cNvPicPr>
          <p:nvPr/>
        </p:nvPicPr>
        <p:blipFill>
          <a:blip r:embed="rId3"/>
          <a:stretch>
            <a:fillRect/>
          </a:stretch>
        </p:blipFill>
        <p:spPr>
          <a:xfrm>
            <a:off x="7505653" y="0"/>
            <a:ext cx="4674773" cy="6858000"/>
          </a:xfrm>
          <a:prstGeom prst="rect">
            <a:avLst/>
          </a:prstGeom>
        </p:spPr>
      </p:pic>
    </p:spTree>
    <p:extLst>
      <p:ext uri="{BB962C8B-B14F-4D97-AF65-F5344CB8AC3E}">
        <p14:creationId xmlns:p14="http://schemas.microsoft.com/office/powerpoint/2010/main" val="22926455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199" y="2107768"/>
            <a:ext cx="9731645" cy="4419975"/>
          </a:xfrm>
        </p:spPr>
        <p:txBody>
          <a:bodyPr>
            <a:noAutofit/>
          </a:bodyPr>
          <a:lstStyle/>
          <a:p>
            <a:pPr marL="0" indent="0">
              <a:buNone/>
            </a:pPr>
            <a:r>
              <a:rPr lang="nl-NL" sz="3200" b="1" dirty="0"/>
              <a:t>Opdracht</a:t>
            </a:r>
            <a:r>
              <a:rPr lang="nl-NL" sz="3200" dirty="0"/>
              <a:t>: Je weet nu dat een je treinstation kunt herkennen aan “train=yes”</a:t>
            </a:r>
          </a:p>
          <a:p>
            <a:pPr marL="0" indent="0">
              <a:buNone/>
            </a:pPr>
            <a:r>
              <a:rPr lang="nl-NL" sz="3200" dirty="0"/>
              <a:t>Laat AI een zoekopdracht voor je schrijven waarmee je op </a:t>
            </a:r>
            <a:r>
              <a:rPr lang="nl-NL" sz="3200" dirty="0" err="1"/>
              <a:t>Overpass</a:t>
            </a:r>
            <a:r>
              <a:rPr lang="nl-NL" sz="3200" dirty="0"/>
              <a:t>-Turbo alleen de treinstations in Nederland kunt vinden en voer die query uit op</a:t>
            </a:r>
            <a:br>
              <a:rPr lang="nl-NL" sz="3200" dirty="0"/>
            </a:br>
            <a:r>
              <a:rPr lang="nl-NL" sz="3200" dirty="0">
                <a:hlinkClick r:id="rId3"/>
              </a:rPr>
              <a:t>overpass-turbo.eu </a:t>
            </a:r>
            <a:br>
              <a:rPr lang="nl-NL" sz="3200" dirty="0"/>
            </a:br>
            <a:endParaRPr lang="nl-NL" sz="3200" dirty="0"/>
          </a:p>
          <a:p>
            <a:pPr marL="0" indent="0">
              <a:buNone/>
            </a:pPr>
            <a:r>
              <a:rPr lang="nl-NL" sz="3200" b="1" dirty="0"/>
              <a:t>Tip:</a:t>
            </a:r>
            <a:r>
              <a:rPr lang="nl-NL" sz="3200" dirty="0"/>
              <a:t> Soms moet je de AI op weg helpen door zelf iets op te zoeken en je vraag te specifiëren. </a:t>
            </a:r>
          </a:p>
          <a:p>
            <a:pPr marL="0" indent="0">
              <a:buNone/>
            </a:pPr>
            <a:endParaRPr lang="nl-NL" sz="3200" dirty="0"/>
          </a:p>
          <a:p>
            <a:pPr marL="0" indent="0">
              <a:buNone/>
            </a:pPr>
            <a:endParaRPr lang="nl-NL" sz="3200" dirty="0"/>
          </a:p>
          <a:p>
            <a:pPr marL="0" indent="0">
              <a:buNone/>
            </a:pPr>
            <a:endParaRPr lang="nl-NL" sz="3200" dirty="0"/>
          </a:p>
          <a:p>
            <a:pPr marL="0" indent="0">
              <a:buNone/>
            </a:pPr>
            <a:endParaRPr lang="nl-NL" sz="3200" dirty="0"/>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Open Street Map</a:t>
            </a:r>
          </a:p>
        </p:txBody>
      </p:sp>
    </p:spTree>
    <p:extLst>
      <p:ext uri="{BB962C8B-B14F-4D97-AF65-F5344CB8AC3E}">
        <p14:creationId xmlns:p14="http://schemas.microsoft.com/office/powerpoint/2010/main" val="52782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968C6933-BC18-B8DF-E8A0-21808E494438}"/>
              </a:ext>
            </a:extLst>
          </p:cNvPr>
          <p:cNvSpPr txBox="1">
            <a:spLocks/>
          </p:cNvSpPr>
          <p:nvPr/>
        </p:nvSpPr>
        <p:spPr>
          <a:xfrm>
            <a:off x="696625" y="0"/>
            <a:ext cx="10987007" cy="14641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nl-NL" sz="6000" b="1" dirty="0" err="1">
                <a:latin typeface="+mn-lt"/>
              </a:rPr>
              <a:t>loka.al</a:t>
            </a:r>
            <a:r>
              <a:rPr lang="nl-NL" sz="6000" b="1" dirty="0">
                <a:latin typeface="+mn-lt"/>
              </a:rPr>
              <a:t>/9eh</a:t>
            </a:r>
          </a:p>
        </p:txBody>
      </p:sp>
      <p:pic>
        <p:nvPicPr>
          <p:cNvPr id="3" name="Afbeelding 2" descr="Afbeelding met tekst, schermopname, nummer, Lettertype&#10;&#10;Automatisch gegenereerde beschrijving">
            <a:extLst>
              <a:ext uri="{FF2B5EF4-FFF2-40B4-BE49-F238E27FC236}">
                <a16:creationId xmlns:a16="http://schemas.microsoft.com/office/drawing/2014/main" id="{34989336-CADD-0DA1-15EB-10C3DC075120}"/>
              </a:ext>
            </a:extLst>
          </p:cNvPr>
          <p:cNvPicPr>
            <a:picLocks noChangeAspect="1"/>
          </p:cNvPicPr>
          <p:nvPr/>
        </p:nvPicPr>
        <p:blipFill rotWithShape="1">
          <a:blip r:embed="rId3"/>
          <a:srcRect b="13683"/>
          <a:stretch/>
        </p:blipFill>
        <p:spPr>
          <a:xfrm>
            <a:off x="1758991" y="1255930"/>
            <a:ext cx="8674017" cy="5602070"/>
          </a:xfrm>
          <a:prstGeom prst="rect">
            <a:avLst/>
          </a:prstGeom>
        </p:spPr>
      </p:pic>
    </p:spTree>
    <p:extLst>
      <p:ext uri="{BB962C8B-B14F-4D97-AF65-F5344CB8AC3E}">
        <p14:creationId xmlns:p14="http://schemas.microsoft.com/office/powerpoint/2010/main" val="39968272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107768"/>
            <a:ext cx="5944566" cy="4419975"/>
          </a:xfrm>
        </p:spPr>
        <p:txBody>
          <a:bodyPr>
            <a:noAutofit/>
          </a:bodyPr>
          <a:lstStyle/>
          <a:p>
            <a:pPr marL="0" indent="0">
              <a:buNone/>
            </a:pPr>
            <a:r>
              <a:rPr lang="nl-NL" sz="3200" b="1" dirty="0"/>
              <a:t>Vragen:</a:t>
            </a:r>
          </a:p>
          <a:p>
            <a:pPr>
              <a:buFont typeface="Wingdings" pitchFamily="2" charset="2"/>
              <a:buChar char="§"/>
            </a:pPr>
            <a:r>
              <a:rPr lang="nl-NL" sz="3200" dirty="0"/>
              <a:t>Hoeveel resultaten kreeg je nu?</a:t>
            </a:r>
          </a:p>
          <a:p>
            <a:pPr>
              <a:buFont typeface="Wingdings" pitchFamily="2" charset="2"/>
              <a:buChar char="§"/>
            </a:pPr>
            <a:r>
              <a:rPr lang="nl-NL" sz="3200" dirty="0"/>
              <a:t>Wijkt dat nog af van wat je verwacht?</a:t>
            </a:r>
          </a:p>
          <a:p>
            <a:pPr>
              <a:buFont typeface="Wingdings" pitchFamily="2" charset="2"/>
              <a:buChar char="§"/>
            </a:pPr>
            <a:r>
              <a:rPr lang="nl-NL" sz="3200" dirty="0"/>
              <a:t>Wat zou een verklaring kunnen zijn? </a:t>
            </a:r>
          </a:p>
          <a:p>
            <a:pPr marL="0" indent="0">
              <a:buNone/>
            </a:pPr>
            <a:endParaRPr lang="nl-NL" sz="3200" dirty="0"/>
          </a:p>
          <a:p>
            <a:endParaRPr lang="nl-NL" sz="3200" dirty="0"/>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Open Street Map</a:t>
            </a:r>
          </a:p>
        </p:txBody>
      </p:sp>
      <p:pic>
        <p:nvPicPr>
          <p:cNvPr id="2" name="Afbeelding 1" descr="Afbeelding met kaart, tekst, atlas&#10;&#10;Automatisch gegenereerde beschrijving">
            <a:extLst>
              <a:ext uri="{FF2B5EF4-FFF2-40B4-BE49-F238E27FC236}">
                <a16:creationId xmlns:a16="http://schemas.microsoft.com/office/drawing/2014/main" id="{69A9F526-1438-7E84-33BB-431D61297640}"/>
              </a:ext>
            </a:extLst>
          </p:cNvPr>
          <p:cNvPicPr>
            <a:picLocks noChangeAspect="1"/>
          </p:cNvPicPr>
          <p:nvPr/>
        </p:nvPicPr>
        <p:blipFill rotWithShape="1">
          <a:blip r:embed="rId3"/>
          <a:srcRect b="1402"/>
          <a:stretch/>
        </p:blipFill>
        <p:spPr>
          <a:xfrm>
            <a:off x="7071275" y="0"/>
            <a:ext cx="5120726" cy="6858000"/>
          </a:xfrm>
          <a:prstGeom prst="rect">
            <a:avLst/>
          </a:prstGeom>
        </p:spPr>
      </p:pic>
    </p:spTree>
    <p:extLst>
      <p:ext uri="{BB962C8B-B14F-4D97-AF65-F5344CB8AC3E}">
        <p14:creationId xmlns:p14="http://schemas.microsoft.com/office/powerpoint/2010/main" val="17862287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C6358-60DB-E8D2-1D96-9CD0A211C911}"/>
              </a:ext>
            </a:extLst>
          </p:cNvPr>
          <p:cNvSpPr>
            <a:spLocks noGrp="1"/>
          </p:cNvSpPr>
          <p:nvPr>
            <p:ph type="ctrTitle"/>
          </p:nvPr>
        </p:nvSpPr>
        <p:spPr>
          <a:xfrm>
            <a:off x="286327" y="180530"/>
            <a:ext cx="11545455" cy="6503733"/>
          </a:xfrm>
        </p:spPr>
        <p:txBody>
          <a:bodyPr anchor="ctr">
            <a:normAutofit/>
          </a:bodyPr>
          <a:lstStyle/>
          <a:p>
            <a:r>
              <a:rPr lang="nl-NL" sz="10000" dirty="0">
                <a:solidFill>
                  <a:schemeClr val="bg1"/>
                </a:solidFill>
                <a:latin typeface="SDGlitchDemo" pitchFamily="2" charset="0"/>
                <a:cs typeface="Bradley Hand ITC" panose="020F0502020204030204" pitchFamily="34" charset="0"/>
              </a:rPr>
              <a:t>OEFENING IV</a:t>
            </a:r>
            <a:br>
              <a:rPr lang="nl-NL" sz="10000" dirty="0">
                <a:solidFill>
                  <a:schemeClr val="bg1"/>
                </a:solidFill>
                <a:latin typeface="SDGlitchDemo" pitchFamily="2" charset="0"/>
                <a:cs typeface="Bradley Hand ITC" panose="020F0502020204030204" pitchFamily="34" charset="0"/>
              </a:rPr>
            </a:br>
            <a:r>
              <a:rPr lang="nl-NL" sz="10000" dirty="0">
                <a:solidFill>
                  <a:schemeClr val="bg1"/>
                </a:solidFill>
                <a:latin typeface="SDGlitchDemo" pitchFamily="2" charset="0"/>
                <a:cs typeface="Bradley Hand ITC" panose="020F0502020204030204" pitchFamily="34" charset="0"/>
              </a:rPr>
              <a:t>-</a:t>
            </a:r>
            <a:br>
              <a:rPr lang="nl-NL" sz="10000" dirty="0">
                <a:solidFill>
                  <a:schemeClr val="bg1"/>
                </a:solidFill>
                <a:latin typeface="SDGlitchDemo" pitchFamily="2" charset="0"/>
                <a:cs typeface="Bradley Hand ITC" panose="020F0502020204030204" pitchFamily="34" charset="0"/>
              </a:rPr>
            </a:br>
            <a:r>
              <a:rPr lang="nl-NL" sz="10000" dirty="0">
                <a:solidFill>
                  <a:schemeClr val="bg1"/>
                </a:solidFill>
                <a:latin typeface="SDGlitchDemo" pitchFamily="2" charset="0"/>
                <a:cs typeface="Bradley Hand ITC" panose="020F0502020204030204" pitchFamily="34" charset="0"/>
              </a:rPr>
              <a:t>PYTHON EN </a:t>
            </a:r>
            <a:br>
              <a:rPr lang="nl-NL" sz="10000" dirty="0">
                <a:solidFill>
                  <a:schemeClr val="bg1"/>
                </a:solidFill>
                <a:latin typeface="SDGlitchDemo" pitchFamily="2" charset="0"/>
                <a:cs typeface="Bradley Hand ITC" panose="020F0502020204030204" pitchFamily="34" charset="0"/>
              </a:rPr>
            </a:br>
            <a:r>
              <a:rPr lang="nl-NL" sz="10000" dirty="0">
                <a:solidFill>
                  <a:schemeClr val="bg1"/>
                </a:solidFill>
                <a:latin typeface="SDGlitchDemo" pitchFamily="2" charset="0"/>
                <a:cs typeface="Bradley Hand ITC" panose="020F0502020204030204" pitchFamily="34" charset="0"/>
              </a:rPr>
              <a:t>GOOGLE COLAB</a:t>
            </a:r>
          </a:p>
        </p:txBody>
      </p:sp>
    </p:spTree>
    <p:extLst>
      <p:ext uri="{BB962C8B-B14F-4D97-AF65-F5344CB8AC3E}">
        <p14:creationId xmlns:p14="http://schemas.microsoft.com/office/powerpoint/2010/main" val="1437722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107768"/>
            <a:ext cx="5733082" cy="4419975"/>
          </a:xfrm>
        </p:spPr>
        <p:txBody>
          <a:bodyPr>
            <a:noAutofit/>
          </a:bodyPr>
          <a:lstStyle/>
          <a:p>
            <a:pPr>
              <a:buFont typeface="Wingdings" pitchFamily="2" charset="2"/>
              <a:buChar char="§"/>
            </a:pPr>
            <a:r>
              <a:rPr lang="nl-NL" sz="3200" dirty="0"/>
              <a:t>Python is een programmeertaal die veel gebruikt wordt door datajournalisten.</a:t>
            </a:r>
          </a:p>
          <a:p>
            <a:pPr>
              <a:buFont typeface="Wingdings" pitchFamily="2" charset="2"/>
              <a:buChar char="§"/>
            </a:pPr>
            <a:r>
              <a:rPr lang="nl-NL" sz="3200" dirty="0"/>
              <a:t>Python is heel erg geschikt om code te schrijven die met het internet communiceert. </a:t>
            </a:r>
          </a:p>
          <a:p>
            <a:pPr>
              <a:buFont typeface="Wingdings" pitchFamily="2" charset="2"/>
              <a:buChar char="§"/>
            </a:pPr>
            <a:r>
              <a:rPr lang="nl-NL" sz="3200" dirty="0" err="1"/>
              <a:t>ChatGPT</a:t>
            </a:r>
            <a:r>
              <a:rPr lang="nl-NL" sz="3200" dirty="0"/>
              <a:t> is heel goed in staat om Python code voor je te schrijven.</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Python</a:t>
            </a:r>
          </a:p>
        </p:txBody>
      </p:sp>
      <p:pic>
        <p:nvPicPr>
          <p:cNvPr id="3" name="Afbeelding 2" descr="Afbeelding met tekst, schermopname, Lettertype&#10;&#10;Automatisch gegenereerde beschrijving">
            <a:extLst>
              <a:ext uri="{FF2B5EF4-FFF2-40B4-BE49-F238E27FC236}">
                <a16:creationId xmlns:a16="http://schemas.microsoft.com/office/drawing/2014/main" id="{3E694C1C-8693-4C09-A6E3-0002CF08D7E7}"/>
              </a:ext>
            </a:extLst>
          </p:cNvPr>
          <p:cNvPicPr>
            <a:picLocks noChangeAspect="1"/>
          </p:cNvPicPr>
          <p:nvPr/>
        </p:nvPicPr>
        <p:blipFill>
          <a:blip r:embed="rId3"/>
          <a:stretch>
            <a:fillRect/>
          </a:stretch>
        </p:blipFill>
        <p:spPr>
          <a:xfrm>
            <a:off x="6780665" y="1192194"/>
            <a:ext cx="5411335" cy="4753200"/>
          </a:xfrm>
          <a:prstGeom prst="rect">
            <a:avLst/>
          </a:prstGeom>
        </p:spPr>
      </p:pic>
    </p:spTree>
    <p:extLst>
      <p:ext uri="{BB962C8B-B14F-4D97-AF65-F5344CB8AC3E}">
        <p14:creationId xmlns:p14="http://schemas.microsoft.com/office/powerpoint/2010/main" val="3387083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107768"/>
            <a:ext cx="5733082" cy="4419975"/>
          </a:xfrm>
        </p:spPr>
        <p:txBody>
          <a:bodyPr>
            <a:noAutofit/>
          </a:bodyPr>
          <a:lstStyle/>
          <a:p>
            <a:pPr marL="0" indent="0">
              <a:buNone/>
            </a:pPr>
            <a:r>
              <a:rPr lang="nl-NL" sz="3200" dirty="0"/>
              <a:t>Je hebt net met Open Street Map de locaties van alle treinstations in Nederland gevonden. </a:t>
            </a:r>
          </a:p>
          <a:p>
            <a:pPr marL="0" indent="0">
              <a:buNone/>
            </a:pPr>
            <a:r>
              <a:rPr lang="nl-NL" sz="3200" dirty="0"/>
              <a:t>Wat ik zou willen weten is wat het meest noordelijke, oostelijke, zuidelijke en westelijke station van Nederland is.</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Kaart = Locatie</a:t>
            </a:r>
          </a:p>
        </p:txBody>
      </p:sp>
      <p:pic>
        <p:nvPicPr>
          <p:cNvPr id="4" name="Afbeelding 3" descr="Afbeelding met kaart, tekst, atlas&#10;&#10;Automatisch gegenereerde beschrijving">
            <a:extLst>
              <a:ext uri="{FF2B5EF4-FFF2-40B4-BE49-F238E27FC236}">
                <a16:creationId xmlns:a16="http://schemas.microsoft.com/office/drawing/2014/main" id="{C80090D1-25CE-8D95-1CDC-60662730351C}"/>
              </a:ext>
            </a:extLst>
          </p:cNvPr>
          <p:cNvPicPr>
            <a:picLocks noChangeAspect="1"/>
          </p:cNvPicPr>
          <p:nvPr/>
        </p:nvPicPr>
        <p:blipFill>
          <a:blip r:embed="rId3"/>
          <a:stretch>
            <a:fillRect/>
          </a:stretch>
        </p:blipFill>
        <p:spPr>
          <a:xfrm>
            <a:off x="7055120" y="0"/>
            <a:ext cx="5136880" cy="6858000"/>
          </a:xfrm>
          <a:prstGeom prst="rect">
            <a:avLst/>
          </a:prstGeom>
        </p:spPr>
      </p:pic>
    </p:spTree>
    <p:extLst>
      <p:ext uri="{BB962C8B-B14F-4D97-AF65-F5344CB8AC3E}">
        <p14:creationId xmlns:p14="http://schemas.microsoft.com/office/powerpoint/2010/main" val="1960351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083443"/>
            <a:ext cx="5257800" cy="4444301"/>
          </a:xfrm>
        </p:spPr>
        <p:txBody>
          <a:bodyPr>
            <a:noAutofit/>
          </a:bodyPr>
          <a:lstStyle/>
          <a:p>
            <a:pPr marL="0" indent="0">
              <a:buNone/>
            </a:pPr>
            <a:r>
              <a:rPr lang="nl-NL" sz="3200" dirty="0"/>
              <a:t>In Open Street Map kun je met de knop Exporteren (bovenaan) een </a:t>
            </a:r>
            <a:r>
              <a:rPr lang="nl-NL" sz="3200" dirty="0" err="1"/>
              <a:t>GeoJSON</a:t>
            </a:r>
            <a:r>
              <a:rPr lang="nl-NL" sz="3200" dirty="0"/>
              <a:t> bestand opslaan. </a:t>
            </a:r>
          </a:p>
          <a:p>
            <a:pPr marL="0" indent="0">
              <a:buNone/>
            </a:pPr>
            <a:r>
              <a:rPr lang="nl-NL" sz="3200" dirty="0"/>
              <a:t>In dit bestand staat alle info die Open Street Map heeft over de gevonden entiteiten plus de coördinaten. Je weet dus de locatie. </a:t>
            </a:r>
          </a:p>
          <a:p>
            <a:pPr marL="0" indent="0">
              <a:buNone/>
            </a:pPr>
            <a:endParaRPr lang="nl-NL" sz="3200" dirty="0"/>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err="1">
                <a:latin typeface="+mn-lt"/>
              </a:rPr>
              <a:t>GeoJSON</a:t>
            </a:r>
            <a:endParaRPr lang="nl-NL" sz="6000" b="1" dirty="0">
              <a:latin typeface="+mn-lt"/>
            </a:endParaRPr>
          </a:p>
        </p:txBody>
      </p:sp>
      <p:pic>
        <p:nvPicPr>
          <p:cNvPr id="3" name="Afbeelding 2">
            <a:extLst>
              <a:ext uri="{FF2B5EF4-FFF2-40B4-BE49-F238E27FC236}">
                <a16:creationId xmlns:a16="http://schemas.microsoft.com/office/drawing/2014/main" id="{73CCD003-9EA8-0809-4565-3C00AC58FE69}"/>
              </a:ext>
            </a:extLst>
          </p:cNvPr>
          <p:cNvPicPr>
            <a:picLocks noChangeAspect="1"/>
          </p:cNvPicPr>
          <p:nvPr/>
        </p:nvPicPr>
        <p:blipFill>
          <a:blip r:embed="rId3"/>
          <a:stretch>
            <a:fillRect/>
          </a:stretch>
        </p:blipFill>
        <p:spPr>
          <a:xfrm>
            <a:off x="4440910" y="622435"/>
            <a:ext cx="7772400" cy="467360"/>
          </a:xfrm>
          <a:prstGeom prst="rect">
            <a:avLst/>
          </a:prstGeom>
        </p:spPr>
      </p:pic>
      <p:pic>
        <p:nvPicPr>
          <p:cNvPr id="6" name="Afbeelding 5" descr="Afbeelding met tekst, software, Computerpictogram, Webpagina&#10;&#10;Automatisch gegenereerde beschrijving">
            <a:extLst>
              <a:ext uri="{FF2B5EF4-FFF2-40B4-BE49-F238E27FC236}">
                <a16:creationId xmlns:a16="http://schemas.microsoft.com/office/drawing/2014/main" id="{65D5FF80-C517-E9CF-AC90-8F4D192784CA}"/>
              </a:ext>
            </a:extLst>
          </p:cNvPr>
          <p:cNvPicPr>
            <a:picLocks noChangeAspect="1"/>
          </p:cNvPicPr>
          <p:nvPr/>
        </p:nvPicPr>
        <p:blipFill rotWithShape="1">
          <a:blip r:embed="rId4"/>
          <a:srcRect l="1346" t="3354" r="30435" b="1009"/>
          <a:stretch/>
        </p:blipFill>
        <p:spPr>
          <a:xfrm>
            <a:off x="7268900" y="1844364"/>
            <a:ext cx="4923100" cy="4265272"/>
          </a:xfrm>
          <a:prstGeom prst="rect">
            <a:avLst/>
          </a:prstGeom>
        </p:spPr>
      </p:pic>
    </p:spTree>
    <p:extLst>
      <p:ext uri="{BB962C8B-B14F-4D97-AF65-F5344CB8AC3E}">
        <p14:creationId xmlns:p14="http://schemas.microsoft.com/office/powerpoint/2010/main" val="4079777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107768"/>
            <a:ext cx="5733082" cy="4419975"/>
          </a:xfrm>
        </p:spPr>
        <p:txBody>
          <a:bodyPr>
            <a:noAutofit/>
          </a:bodyPr>
          <a:lstStyle/>
          <a:p>
            <a:pPr marL="0" indent="0">
              <a:buNone/>
            </a:pPr>
            <a:r>
              <a:rPr lang="nl-NL" sz="3200" b="1" dirty="0"/>
              <a:t>Opdracht: </a:t>
            </a:r>
            <a:r>
              <a:rPr lang="nl-NL" sz="3200" dirty="0"/>
              <a:t>Laat </a:t>
            </a:r>
            <a:r>
              <a:rPr lang="nl-NL" sz="3200" dirty="0" err="1"/>
              <a:t>ChatGPT</a:t>
            </a:r>
            <a:r>
              <a:rPr lang="nl-NL" sz="3200" dirty="0"/>
              <a:t>, Python code voor je schrijven om te achterhalen wat het meest noordelijk, oostelijk, zuidelijk en westelijk gelegen station van Nederland is.</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Python</a:t>
            </a:r>
          </a:p>
        </p:txBody>
      </p:sp>
      <p:pic>
        <p:nvPicPr>
          <p:cNvPr id="2" name="Afbeelding 1" descr="Afbeelding met kaart, tekst, atlas&#10;&#10;Automatisch gegenereerde beschrijving">
            <a:extLst>
              <a:ext uri="{FF2B5EF4-FFF2-40B4-BE49-F238E27FC236}">
                <a16:creationId xmlns:a16="http://schemas.microsoft.com/office/drawing/2014/main" id="{D98FBC36-9139-AF90-5DCF-DACBA9A11BC7}"/>
              </a:ext>
            </a:extLst>
          </p:cNvPr>
          <p:cNvPicPr>
            <a:picLocks noChangeAspect="1"/>
          </p:cNvPicPr>
          <p:nvPr/>
        </p:nvPicPr>
        <p:blipFill>
          <a:blip r:embed="rId3"/>
          <a:stretch>
            <a:fillRect/>
          </a:stretch>
        </p:blipFill>
        <p:spPr>
          <a:xfrm>
            <a:off x="7055120" y="0"/>
            <a:ext cx="5136880" cy="6858000"/>
          </a:xfrm>
          <a:prstGeom prst="rect">
            <a:avLst/>
          </a:prstGeom>
        </p:spPr>
      </p:pic>
    </p:spTree>
    <p:extLst>
      <p:ext uri="{BB962C8B-B14F-4D97-AF65-F5344CB8AC3E}">
        <p14:creationId xmlns:p14="http://schemas.microsoft.com/office/powerpoint/2010/main" val="4038511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199" y="2107768"/>
            <a:ext cx="6391276" cy="4654084"/>
          </a:xfrm>
        </p:spPr>
        <p:txBody>
          <a:bodyPr>
            <a:noAutofit/>
          </a:bodyPr>
          <a:lstStyle/>
          <a:p>
            <a:pPr>
              <a:buFont typeface="Wingdings" pitchFamily="2" charset="2"/>
              <a:buChar char="§"/>
            </a:pPr>
            <a:r>
              <a:rPr lang="nl-NL" sz="3200" dirty="0"/>
              <a:t>Je hebt nu code maar om die code uit te voeren heb je een omgeving nodig. </a:t>
            </a:r>
          </a:p>
          <a:p>
            <a:pPr>
              <a:buFont typeface="Wingdings" pitchFamily="2" charset="2"/>
              <a:buChar char="§"/>
            </a:pPr>
            <a:r>
              <a:rPr lang="nl-NL" sz="3200" dirty="0"/>
              <a:t>Google </a:t>
            </a:r>
            <a:r>
              <a:rPr lang="nl-NL" sz="3200" dirty="0" err="1"/>
              <a:t>Colab</a:t>
            </a:r>
            <a:r>
              <a:rPr lang="nl-NL" sz="3200" dirty="0"/>
              <a:t> is een gratis omgeving waar je Python code kunt ‘runnen’.</a:t>
            </a:r>
          </a:p>
          <a:p>
            <a:pPr>
              <a:buFont typeface="Wingdings" pitchFamily="2" charset="2"/>
              <a:buChar char="§"/>
            </a:pPr>
            <a:r>
              <a:rPr lang="nl-NL" sz="3200" dirty="0"/>
              <a:t>Ga naar </a:t>
            </a:r>
            <a:r>
              <a:rPr lang="nl-NL" sz="3200" dirty="0" err="1"/>
              <a:t>colab.research.google.com</a:t>
            </a:r>
            <a:r>
              <a:rPr lang="nl-NL" sz="3200" dirty="0"/>
              <a:t> en log in met je Google Account.</a:t>
            </a:r>
          </a:p>
          <a:p>
            <a:pPr>
              <a:buFont typeface="Wingdings" pitchFamily="2" charset="2"/>
              <a:buChar char="§"/>
            </a:pPr>
            <a:r>
              <a:rPr lang="nl-NL" sz="3200" dirty="0"/>
              <a:t>Kies onder ‘bestand’ voor ‘nieuw notebook.</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Google </a:t>
            </a:r>
            <a:r>
              <a:rPr lang="nl-NL" sz="6000" b="1" dirty="0" err="1">
                <a:latin typeface="+mn-lt"/>
              </a:rPr>
              <a:t>Colab</a:t>
            </a:r>
            <a:endParaRPr lang="nl-NL" sz="6000" b="1" dirty="0">
              <a:latin typeface="+mn-lt"/>
            </a:endParaRPr>
          </a:p>
        </p:txBody>
      </p:sp>
      <p:pic>
        <p:nvPicPr>
          <p:cNvPr id="4" name="Afbeelding 3" descr="Afbeelding met tekst, schermopname, Lettertype, nummer&#10;&#10;Automatisch gegenereerde beschrijving">
            <a:extLst>
              <a:ext uri="{FF2B5EF4-FFF2-40B4-BE49-F238E27FC236}">
                <a16:creationId xmlns:a16="http://schemas.microsoft.com/office/drawing/2014/main" id="{01FA4E52-4AFC-F1A8-86BA-1459B74DD14F}"/>
              </a:ext>
            </a:extLst>
          </p:cNvPr>
          <p:cNvPicPr>
            <a:picLocks noChangeAspect="1"/>
          </p:cNvPicPr>
          <p:nvPr/>
        </p:nvPicPr>
        <p:blipFill>
          <a:blip r:embed="rId3"/>
          <a:stretch>
            <a:fillRect/>
          </a:stretch>
        </p:blipFill>
        <p:spPr>
          <a:xfrm>
            <a:off x="7229475" y="2107768"/>
            <a:ext cx="4962525" cy="3196719"/>
          </a:xfrm>
          <a:prstGeom prst="rect">
            <a:avLst/>
          </a:prstGeom>
        </p:spPr>
      </p:pic>
    </p:spTree>
    <p:extLst>
      <p:ext uri="{BB962C8B-B14F-4D97-AF65-F5344CB8AC3E}">
        <p14:creationId xmlns:p14="http://schemas.microsoft.com/office/powerpoint/2010/main" val="2570585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107768"/>
            <a:ext cx="5686586" cy="4419975"/>
          </a:xfrm>
        </p:spPr>
        <p:txBody>
          <a:bodyPr>
            <a:noAutofit/>
          </a:bodyPr>
          <a:lstStyle/>
          <a:p>
            <a:pPr>
              <a:buFont typeface="Wingdings" pitchFamily="2" charset="2"/>
              <a:buChar char="§"/>
            </a:pPr>
            <a:r>
              <a:rPr lang="nl-NL" sz="3200" dirty="0"/>
              <a:t>Je krijgt dan dit scherm te zien.</a:t>
            </a:r>
          </a:p>
          <a:p>
            <a:pPr>
              <a:buFont typeface="Wingdings" pitchFamily="2" charset="2"/>
              <a:buChar char="§"/>
            </a:pPr>
            <a:r>
              <a:rPr lang="nl-NL" sz="3200" dirty="0"/>
              <a:t>Je code plak je in het grijze veld rechts van het ‘</a:t>
            </a:r>
            <a:r>
              <a:rPr lang="nl-NL" sz="3200" dirty="0" err="1"/>
              <a:t>play</a:t>
            </a:r>
            <a:r>
              <a:rPr lang="nl-NL" sz="3200" dirty="0"/>
              <a:t>’-icoon.</a:t>
            </a:r>
          </a:p>
          <a:p>
            <a:pPr>
              <a:buFont typeface="Wingdings" pitchFamily="2" charset="2"/>
              <a:buChar char="§"/>
            </a:pPr>
            <a:r>
              <a:rPr lang="nl-NL" sz="3200" dirty="0"/>
              <a:t>Om je code te uit te voeren, druk je op ‘</a:t>
            </a:r>
            <a:r>
              <a:rPr lang="nl-NL" sz="3200" dirty="0" err="1"/>
              <a:t>play</a:t>
            </a:r>
            <a:r>
              <a:rPr lang="nl-NL" sz="3200" dirty="0"/>
              <a:t>’.</a:t>
            </a:r>
          </a:p>
          <a:p>
            <a:pPr>
              <a:buFont typeface="Wingdings" pitchFamily="2" charset="2"/>
              <a:buChar char="§"/>
            </a:pPr>
            <a:r>
              <a:rPr lang="nl-NL" sz="3200" dirty="0"/>
              <a:t>Maar je moet eerste het </a:t>
            </a:r>
            <a:r>
              <a:rPr lang="nl-NL" sz="3200" dirty="0" err="1"/>
              <a:t>GeoJSON</a:t>
            </a:r>
            <a:r>
              <a:rPr lang="nl-NL" sz="3200" dirty="0"/>
              <a:t> bestand uploaden.</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Plak en Play</a:t>
            </a:r>
          </a:p>
        </p:txBody>
      </p:sp>
      <p:pic>
        <p:nvPicPr>
          <p:cNvPr id="6" name="Afbeelding 5" descr="Afbeelding met tekst, schermopname&#10;&#10;Automatisch gegenereerde beschrijving">
            <a:extLst>
              <a:ext uri="{FF2B5EF4-FFF2-40B4-BE49-F238E27FC236}">
                <a16:creationId xmlns:a16="http://schemas.microsoft.com/office/drawing/2014/main" id="{871AF6D2-58EE-12ED-A025-46217652DE09}"/>
              </a:ext>
            </a:extLst>
          </p:cNvPr>
          <p:cNvPicPr>
            <a:picLocks noChangeAspect="1"/>
          </p:cNvPicPr>
          <p:nvPr/>
        </p:nvPicPr>
        <p:blipFill>
          <a:blip r:embed="rId3"/>
          <a:stretch>
            <a:fillRect/>
          </a:stretch>
        </p:blipFill>
        <p:spPr>
          <a:xfrm>
            <a:off x="6941518" y="1993038"/>
            <a:ext cx="5250482" cy="2392981"/>
          </a:xfrm>
          <a:prstGeom prst="rect">
            <a:avLst/>
          </a:prstGeom>
        </p:spPr>
      </p:pic>
    </p:spTree>
    <p:extLst>
      <p:ext uri="{BB962C8B-B14F-4D97-AF65-F5344CB8AC3E}">
        <p14:creationId xmlns:p14="http://schemas.microsoft.com/office/powerpoint/2010/main" val="34915733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199" y="2107768"/>
            <a:ext cx="7820025" cy="4419975"/>
          </a:xfrm>
        </p:spPr>
        <p:txBody>
          <a:bodyPr>
            <a:noAutofit/>
          </a:bodyPr>
          <a:lstStyle/>
          <a:p>
            <a:pPr>
              <a:buFont typeface="Wingdings" pitchFamily="2" charset="2"/>
              <a:buChar char="§"/>
            </a:pPr>
            <a:r>
              <a:rPr lang="nl-NL" sz="3200" dirty="0"/>
              <a:t>Het </a:t>
            </a:r>
            <a:r>
              <a:rPr lang="nl-NL" sz="3200" dirty="0" err="1"/>
              <a:t>GeoJSON</a:t>
            </a:r>
            <a:r>
              <a:rPr lang="nl-NL" sz="3200" dirty="0"/>
              <a:t> bestand uploaden in Google </a:t>
            </a:r>
            <a:r>
              <a:rPr lang="nl-NL" sz="3200" dirty="0" err="1"/>
              <a:t>Colab</a:t>
            </a:r>
            <a:r>
              <a:rPr lang="nl-NL" sz="3200" dirty="0"/>
              <a:t> kan door links op de folder te klikken.</a:t>
            </a:r>
          </a:p>
          <a:p>
            <a:pPr>
              <a:buFont typeface="Wingdings" pitchFamily="2" charset="2"/>
              <a:buChar char="§"/>
            </a:pPr>
            <a:r>
              <a:rPr lang="nl-NL" sz="3200" dirty="0"/>
              <a:t>Vervolgens op het ‘blaadje met het pijltje omhoog’</a:t>
            </a:r>
          </a:p>
          <a:p>
            <a:pPr>
              <a:buFont typeface="Wingdings" pitchFamily="2" charset="2"/>
              <a:buChar char="§"/>
            </a:pPr>
            <a:r>
              <a:rPr lang="nl-NL" sz="3200" dirty="0"/>
              <a:t>Zorg er wel voor dat je bestandsnaam hetzelfde is als de naam die in je script staat. In dit geval </a:t>
            </a:r>
            <a:r>
              <a:rPr lang="nl-NL" sz="3200" dirty="0" err="1"/>
              <a:t>stations.geojson</a:t>
            </a:r>
            <a:endParaRPr lang="nl-NL" sz="3200" dirty="0"/>
          </a:p>
          <a:p>
            <a:pPr>
              <a:buFont typeface="Wingdings" pitchFamily="2" charset="2"/>
              <a:buChar char="§"/>
            </a:pPr>
            <a:r>
              <a:rPr lang="nl-NL" sz="3200" dirty="0"/>
              <a:t>Als opdracht III niet gelukt is staat er ook een </a:t>
            </a:r>
            <a:r>
              <a:rPr lang="nl-NL" sz="3200" dirty="0" err="1"/>
              <a:t>geojson</a:t>
            </a:r>
            <a:r>
              <a:rPr lang="nl-NL" sz="3200" dirty="0"/>
              <a:t>-bestand op de </a:t>
            </a:r>
            <a:r>
              <a:rPr lang="nl-NL" sz="3200" dirty="0" err="1"/>
              <a:t>Github</a:t>
            </a:r>
            <a:r>
              <a:rPr lang="nl-NL" sz="3200" dirty="0"/>
              <a:t> website.</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Beam me up </a:t>
            </a:r>
            <a:r>
              <a:rPr lang="nl-NL" sz="6000" b="1" dirty="0" err="1">
                <a:latin typeface="+mn-lt"/>
              </a:rPr>
              <a:t>Scotty</a:t>
            </a:r>
            <a:r>
              <a:rPr lang="nl-NL" sz="6000" b="1" dirty="0">
                <a:latin typeface="+mn-lt"/>
              </a:rPr>
              <a:t>…</a:t>
            </a:r>
          </a:p>
        </p:txBody>
      </p:sp>
      <p:grpSp>
        <p:nvGrpSpPr>
          <p:cNvPr id="13" name="Groep 12">
            <a:extLst>
              <a:ext uri="{FF2B5EF4-FFF2-40B4-BE49-F238E27FC236}">
                <a16:creationId xmlns:a16="http://schemas.microsoft.com/office/drawing/2014/main" id="{553766F8-EF20-7175-6EE8-3A97E3CD1A57}"/>
              </a:ext>
            </a:extLst>
          </p:cNvPr>
          <p:cNvGrpSpPr/>
          <p:nvPr/>
        </p:nvGrpSpPr>
        <p:grpSpPr>
          <a:xfrm>
            <a:off x="8994454" y="2415017"/>
            <a:ext cx="3197546" cy="2365327"/>
            <a:chOff x="7745391" y="1784350"/>
            <a:chExt cx="4446609" cy="3289300"/>
          </a:xfrm>
        </p:grpSpPr>
        <p:pic>
          <p:nvPicPr>
            <p:cNvPr id="10" name="Afbeelding 9" descr="Afbeelding met tekst, schermopname, Lettertype, nummer&#10;&#10;Automatisch gegenereerde beschrijving">
              <a:extLst>
                <a:ext uri="{FF2B5EF4-FFF2-40B4-BE49-F238E27FC236}">
                  <a16:creationId xmlns:a16="http://schemas.microsoft.com/office/drawing/2014/main" id="{FC35D7CD-46ED-147B-B6CE-2C8920538432}"/>
                </a:ext>
              </a:extLst>
            </p:cNvPr>
            <p:cNvPicPr>
              <a:picLocks noChangeAspect="1"/>
            </p:cNvPicPr>
            <p:nvPr/>
          </p:nvPicPr>
          <p:blipFill>
            <a:blip r:embed="rId3"/>
            <a:stretch>
              <a:fillRect/>
            </a:stretch>
          </p:blipFill>
          <p:spPr>
            <a:xfrm>
              <a:off x="7886700" y="1784350"/>
              <a:ext cx="4305300" cy="3289300"/>
            </a:xfrm>
            <a:prstGeom prst="rect">
              <a:avLst/>
            </a:prstGeom>
          </p:spPr>
        </p:pic>
        <p:sp>
          <p:nvSpPr>
            <p:cNvPr id="11" name="Ovaal 10">
              <a:extLst>
                <a:ext uri="{FF2B5EF4-FFF2-40B4-BE49-F238E27FC236}">
                  <a16:creationId xmlns:a16="http://schemas.microsoft.com/office/drawing/2014/main" id="{99F4EE64-5D9B-A902-5732-9524C8D4CBC8}"/>
                </a:ext>
              </a:extLst>
            </p:cNvPr>
            <p:cNvSpPr/>
            <p:nvPr/>
          </p:nvSpPr>
          <p:spPr>
            <a:xfrm>
              <a:off x="8356920" y="2152719"/>
              <a:ext cx="787079" cy="83355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2" name="Ovaal 11">
              <a:extLst>
                <a:ext uri="{FF2B5EF4-FFF2-40B4-BE49-F238E27FC236}">
                  <a16:creationId xmlns:a16="http://schemas.microsoft.com/office/drawing/2014/main" id="{BBF2F00D-E459-7535-7DD9-9ABA2BFE8C64}"/>
                </a:ext>
              </a:extLst>
            </p:cNvPr>
            <p:cNvSpPr/>
            <p:nvPr/>
          </p:nvSpPr>
          <p:spPr>
            <a:xfrm>
              <a:off x="7745391" y="3976445"/>
              <a:ext cx="787079" cy="833550"/>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grpSp>
    </p:spTree>
    <p:extLst>
      <p:ext uri="{BB962C8B-B14F-4D97-AF65-F5344CB8AC3E}">
        <p14:creationId xmlns:p14="http://schemas.microsoft.com/office/powerpoint/2010/main" val="3209174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Afbeelding 8" descr="Afbeelding met tekst, software, Webpagina, Website&#10;&#10;Automatisch gegenereerde beschrijving">
            <a:extLst>
              <a:ext uri="{FF2B5EF4-FFF2-40B4-BE49-F238E27FC236}">
                <a16:creationId xmlns:a16="http://schemas.microsoft.com/office/drawing/2014/main" id="{887528D5-6EAA-2AF3-FC1B-5CC0C08C4E4E}"/>
              </a:ext>
            </a:extLst>
          </p:cNvPr>
          <p:cNvPicPr>
            <a:picLocks noChangeAspect="1"/>
          </p:cNvPicPr>
          <p:nvPr/>
        </p:nvPicPr>
        <p:blipFill rotWithShape="1">
          <a:blip r:embed="rId3"/>
          <a:srcRect b="48805"/>
          <a:stretch/>
        </p:blipFill>
        <p:spPr>
          <a:xfrm>
            <a:off x="1575397" y="3674072"/>
            <a:ext cx="9485498" cy="3183928"/>
          </a:xfrm>
          <a:prstGeom prst="rect">
            <a:avLst/>
          </a:prstGeom>
        </p:spPr>
      </p:pic>
      <p:sp>
        <p:nvSpPr>
          <p:cNvPr id="11" name="Tekstvak 10">
            <a:extLst>
              <a:ext uri="{FF2B5EF4-FFF2-40B4-BE49-F238E27FC236}">
                <a16:creationId xmlns:a16="http://schemas.microsoft.com/office/drawing/2014/main" id="{27DD5AAE-42A2-5D40-4FE8-80A9F0D91B5D}"/>
              </a:ext>
            </a:extLst>
          </p:cNvPr>
          <p:cNvSpPr txBox="1"/>
          <p:nvPr/>
        </p:nvSpPr>
        <p:spPr>
          <a:xfrm>
            <a:off x="838200" y="1903939"/>
            <a:ext cx="10111451" cy="1077218"/>
          </a:xfrm>
          <a:prstGeom prst="rect">
            <a:avLst/>
          </a:prstGeom>
          <a:noFill/>
        </p:spPr>
        <p:txBody>
          <a:bodyPr wrap="square">
            <a:spAutoFit/>
          </a:bodyPr>
          <a:lstStyle/>
          <a:p>
            <a:r>
              <a:rPr lang="nl-NL" sz="3200" dirty="0"/>
              <a:t>Je zou nu zoiets moeten hebben. Links een </a:t>
            </a:r>
            <a:r>
              <a:rPr lang="nl-NL" sz="3200" dirty="0" err="1"/>
              <a:t>geojson</a:t>
            </a:r>
            <a:r>
              <a:rPr lang="nl-NL" sz="3200" dirty="0"/>
              <a:t> bestand en rechts een stuk python code. Druk nu op </a:t>
            </a:r>
            <a:r>
              <a:rPr lang="nl-NL" sz="3200" dirty="0" err="1"/>
              <a:t>play</a:t>
            </a:r>
            <a:r>
              <a:rPr lang="nl-NL" sz="3200" dirty="0"/>
              <a:t>!</a:t>
            </a:r>
          </a:p>
        </p:txBody>
      </p:sp>
      <p:sp>
        <p:nvSpPr>
          <p:cNvPr id="2" name="Titel 1">
            <a:extLst>
              <a:ext uri="{FF2B5EF4-FFF2-40B4-BE49-F238E27FC236}">
                <a16:creationId xmlns:a16="http://schemas.microsoft.com/office/drawing/2014/main" id="{8CF5C0DB-B1CA-931C-3AEC-8A95F35167E5}"/>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Daar gaan we.</a:t>
            </a:r>
          </a:p>
        </p:txBody>
      </p:sp>
    </p:spTree>
    <p:extLst>
      <p:ext uri="{BB962C8B-B14F-4D97-AF65-F5344CB8AC3E}">
        <p14:creationId xmlns:p14="http://schemas.microsoft.com/office/powerpoint/2010/main" val="1733897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2">
            <a:extLst>
              <a:ext uri="{FF2B5EF4-FFF2-40B4-BE49-F238E27FC236}">
                <a16:creationId xmlns:a16="http://schemas.microsoft.com/office/drawing/2014/main" id="{C9821760-85A6-05FE-6240-6B9A87BC8D2C}"/>
              </a:ext>
            </a:extLst>
          </p:cNvPr>
          <p:cNvSpPr txBox="1">
            <a:spLocks/>
          </p:cNvSpPr>
          <p:nvPr/>
        </p:nvSpPr>
        <p:spPr>
          <a:xfrm>
            <a:off x="859808" y="2088947"/>
            <a:ext cx="4748332"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nl-NL" dirty="0"/>
          </a:p>
        </p:txBody>
      </p:sp>
      <p:sp>
        <p:nvSpPr>
          <p:cNvPr id="16" name="Tijdelijke aanduiding voor inhoud 2">
            <a:extLst>
              <a:ext uri="{FF2B5EF4-FFF2-40B4-BE49-F238E27FC236}">
                <a16:creationId xmlns:a16="http://schemas.microsoft.com/office/drawing/2014/main" id="{C9FE64BE-A72C-30E4-3AD3-D8718A90A816}"/>
              </a:ext>
            </a:extLst>
          </p:cNvPr>
          <p:cNvSpPr>
            <a:spLocks noGrp="1"/>
          </p:cNvSpPr>
          <p:nvPr>
            <p:ph idx="1"/>
          </p:nvPr>
        </p:nvSpPr>
        <p:spPr>
          <a:xfrm>
            <a:off x="838201" y="1825625"/>
            <a:ext cx="5736770" cy="4812242"/>
          </a:xfrm>
        </p:spPr>
        <p:txBody>
          <a:bodyPr>
            <a:noAutofit/>
          </a:bodyPr>
          <a:lstStyle/>
          <a:p>
            <a:pPr marL="0" indent="0">
              <a:buNone/>
            </a:pPr>
            <a:r>
              <a:rPr lang="nl-NL" sz="3200" dirty="0"/>
              <a:t>We gaan vandaag gebruik maken van </a:t>
            </a:r>
            <a:r>
              <a:rPr lang="nl-NL" sz="3200" dirty="0" err="1"/>
              <a:t>ChatGPT</a:t>
            </a:r>
            <a:r>
              <a:rPr lang="nl-NL" sz="3200" dirty="0"/>
              <a:t> voor het schrijven van computercode.</a:t>
            </a:r>
          </a:p>
          <a:p>
            <a:pPr marL="0" indent="0">
              <a:buNone/>
            </a:pPr>
            <a:r>
              <a:rPr lang="nl-NL" sz="3200" dirty="0" err="1"/>
              <a:t>ChatGPT</a:t>
            </a:r>
            <a:r>
              <a:rPr lang="nl-NL" sz="3200" dirty="0"/>
              <a:t> is een Generatieve AI, een kunstmatige intelligentie die in staat is om zelf te creëren. </a:t>
            </a:r>
          </a:p>
          <a:p>
            <a:pPr marL="0" indent="0">
              <a:buNone/>
            </a:pPr>
            <a:r>
              <a:rPr lang="nl-NL" sz="3200" dirty="0"/>
              <a:t>Niet alleen tekst en afbeeldingen maar ook computercode voor complexe zoekopdrachten.</a:t>
            </a:r>
          </a:p>
          <a:p>
            <a:endParaRPr lang="nl-NL" sz="3200" dirty="0"/>
          </a:p>
        </p:txBody>
      </p:sp>
      <p:sp>
        <p:nvSpPr>
          <p:cNvPr id="17" name="Titel 1">
            <a:extLst>
              <a:ext uri="{FF2B5EF4-FFF2-40B4-BE49-F238E27FC236}">
                <a16:creationId xmlns:a16="http://schemas.microsoft.com/office/drawing/2014/main" id="{A0891E93-FADA-4D1A-655F-37720DBE631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err="1">
                <a:latin typeface="+mn-lt"/>
              </a:rPr>
              <a:t>ChatGPT</a:t>
            </a:r>
            <a:endParaRPr lang="nl-NL" sz="6000" b="1" dirty="0">
              <a:latin typeface="+mn-lt"/>
            </a:endParaRPr>
          </a:p>
        </p:txBody>
      </p:sp>
      <p:pic>
        <p:nvPicPr>
          <p:cNvPr id="2" name="Picture 2" descr="Photo of a robot in a contemplative pose, reminiscent of Rodin's 'The Thinker', placed on a high pedestal.">
            <a:extLst>
              <a:ext uri="{FF2B5EF4-FFF2-40B4-BE49-F238E27FC236}">
                <a16:creationId xmlns:a16="http://schemas.microsoft.com/office/drawing/2014/main" id="{F102C1F0-D90B-6CD9-395A-95E77BD857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61" r="8592"/>
          <a:stretch/>
        </p:blipFill>
        <p:spPr bwMode="auto">
          <a:xfrm>
            <a:off x="6229215" y="9"/>
            <a:ext cx="5962785" cy="6857991"/>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3" name="Tekstvak 2">
            <a:extLst>
              <a:ext uri="{FF2B5EF4-FFF2-40B4-BE49-F238E27FC236}">
                <a16:creationId xmlns:a16="http://schemas.microsoft.com/office/drawing/2014/main" id="{9F9FE101-A121-1952-C26F-3E4EA643236A}"/>
              </a:ext>
            </a:extLst>
          </p:cNvPr>
          <p:cNvSpPr txBox="1"/>
          <p:nvPr/>
        </p:nvSpPr>
        <p:spPr>
          <a:xfrm>
            <a:off x="8220996" y="6555169"/>
            <a:ext cx="1979221" cy="302821"/>
          </a:xfrm>
          <a:prstGeom prst="rect">
            <a:avLst/>
          </a:prstGeom>
          <a:noFill/>
          <a:ln>
            <a:noFill/>
          </a:ln>
        </p:spPr>
        <p:txBody>
          <a:bodyPr wrap="square" rtlCol="0">
            <a:noAutofit/>
          </a:bodyPr>
          <a:lstStyle/>
          <a:p>
            <a:pPr algn="ctr">
              <a:spcAft>
                <a:spcPts val="600"/>
              </a:spcAft>
            </a:pPr>
            <a:r>
              <a:rPr lang="nl-NL" sz="1300" dirty="0">
                <a:solidFill>
                  <a:srgbClr val="FFFFFF"/>
                </a:solidFill>
              </a:rPr>
              <a:t>gegenereerde afbeelding</a:t>
            </a:r>
          </a:p>
        </p:txBody>
      </p:sp>
    </p:spTree>
    <p:extLst>
      <p:ext uri="{BB962C8B-B14F-4D97-AF65-F5344CB8AC3E}">
        <p14:creationId xmlns:p14="http://schemas.microsoft.com/office/powerpoint/2010/main" val="2888505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Uitkomst</a:t>
            </a:r>
          </a:p>
        </p:txBody>
      </p:sp>
      <p:pic>
        <p:nvPicPr>
          <p:cNvPr id="6" name="Afbeelding 5" descr="Afbeelding met tekst, schermopname, Lettertype&#10;&#10;Automatisch gegenereerde beschrijving">
            <a:extLst>
              <a:ext uri="{FF2B5EF4-FFF2-40B4-BE49-F238E27FC236}">
                <a16:creationId xmlns:a16="http://schemas.microsoft.com/office/drawing/2014/main" id="{81B94A59-C6D1-A82D-7499-92B367028334}"/>
              </a:ext>
            </a:extLst>
          </p:cNvPr>
          <p:cNvPicPr>
            <a:picLocks noChangeAspect="1"/>
          </p:cNvPicPr>
          <p:nvPr/>
        </p:nvPicPr>
        <p:blipFill rotWithShape="1">
          <a:blip r:embed="rId3"/>
          <a:srcRect l="7250" t="35684" r="45567" b="29168"/>
          <a:stretch/>
        </p:blipFill>
        <p:spPr>
          <a:xfrm>
            <a:off x="2007166" y="2902351"/>
            <a:ext cx="8568850" cy="1692798"/>
          </a:xfrm>
          <a:prstGeom prst="rect">
            <a:avLst/>
          </a:prstGeom>
          <a:effectLst>
            <a:outerShdw blurRad="63500" sx="101000" sy="101000" algn="ctr" rotWithShape="0">
              <a:prstClr val="black">
                <a:alpha val="27216"/>
              </a:prstClr>
            </a:outerShdw>
          </a:effectLst>
        </p:spPr>
      </p:pic>
      <p:sp>
        <p:nvSpPr>
          <p:cNvPr id="9" name="Tijdelijke aanduiding voor inhoud 2">
            <a:extLst>
              <a:ext uri="{FF2B5EF4-FFF2-40B4-BE49-F238E27FC236}">
                <a16:creationId xmlns:a16="http://schemas.microsoft.com/office/drawing/2014/main" id="{2161A8A7-8D26-3B82-3CF7-47696730C1FD}"/>
              </a:ext>
            </a:extLst>
          </p:cNvPr>
          <p:cNvSpPr>
            <a:spLocks noGrp="1"/>
          </p:cNvSpPr>
          <p:nvPr>
            <p:ph idx="1"/>
          </p:nvPr>
        </p:nvSpPr>
        <p:spPr>
          <a:xfrm>
            <a:off x="838199" y="2107768"/>
            <a:ext cx="10250347" cy="623857"/>
          </a:xfrm>
        </p:spPr>
        <p:txBody>
          <a:bodyPr>
            <a:noAutofit/>
          </a:bodyPr>
          <a:lstStyle/>
          <a:p>
            <a:pPr marL="0" indent="0">
              <a:buNone/>
            </a:pPr>
            <a:r>
              <a:rPr lang="nl-NL" sz="3200" dirty="0"/>
              <a:t>Als alles goed gaat zou zoiets je uitkomst moeten zijn.</a:t>
            </a:r>
          </a:p>
        </p:txBody>
      </p:sp>
      <p:sp>
        <p:nvSpPr>
          <p:cNvPr id="13" name="Tijdelijke aanduiding voor inhoud 2">
            <a:extLst>
              <a:ext uri="{FF2B5EF4-FFF2-40B4-BE49-F238E27FC236}">
                <a16:creationId xmlns:a16="http://schemas.microsoft.com/office/drawing/2014/main" id="{A1EFD7D2-B196-FFCC-BE55-6B277C703C0F}"/>
              </a:ext>
            </a:extLst>
          </p:cNvPr>
          <p:cNvSpPr txBox="1">
            <a:spLocks/>
          </p:cNvSpPr>
          <p:nvPr/>
        </p:nvSpPr>
        <p:spPr>
          <a:xfrm>
            <a:off x="838198" y="4736806"/>
            <a:ext cx="10250347" cy="181446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nl-NL" sz="3200" b="1" dirty="0"/>
              <a:t>Vragen: </a:t>
            </a:r>
          </a:p>
          <a:p>
            <a:pPr>
              <a:buFont typeface="Wingdings" pitchFamily="2" charset="2"/>
              <a:buChar char="§"/>
            </a:pPr>
            <a:r>
              <a:rPr lang="nl-NL" sz="3200" dirty="0"/>
              <a:t>Wie kreeg een foutmelding? Wat heb je toen gedaan?</a:t>
            </a:r>
          </a:p>
          <a:p>
            <a:pPr>
              <a:buFont typeface="Wingdings" pitchFamily="2" charset="2"/>
              <a:buChar char="§"/>
            </a:pPr>
            <a:r>
              <a:rPr lang="nl-NL" sz="3200" dirty="0"/>
              <a:t>Wie heeft een andere uitkomst? Wat ging er mis?</a:t>
            </a:r>
          </a:p>
          <a:p>
            <a:pPr marL="0" indent="0">
              <a:buFont typeface="Arial" panose="020B0604020202020204" pitchFamily="34" charset="0"/>
              <a:buNone/>
            </a:pPr>
            <a:endParaRPr lang="nl-NL" sz="3200" dirty="0"/>
          </a:p>
        </p:txBody>
      </p:sp>
    </p:spTree>
    <p:extLst>
      <p:ext uri="{BB962C8B-B14F-4D97-AF65-F5344CB8AC3E}">
        <p14:creationId xmlns:p14="http://schemas.microsoft.com/office/powerpoint/2010/main" val="547114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C6358-60DB-E8D2-1D96-9CD0A211C911}"/>
              </a:ext>
            </a:extLst>
          </p:cNvPr>
          <p:cNvSpPr>
            <a:spLocks noGrp="1"/>
          </p:cNvSpPr>
          <p:nvPr>
            <p:ph type="ctrTitle"/>
          </p:nvPr>
        </p:nvSpPr>
        <p:spPr>
          <a:xfrm>
            <a:off x="286327" y="180530"/>
            <a:ext cx="11545455" cy="6503733"/>
          </a:xfrm>
        </p:spPr>
        <p:txBody>
          <a:bodyPr anchor="ctr">
            <a:normAutofit/>
          </a:bodyPr>
          <a:lstStyle/>
          <a:p>
            <a:r>
              <a:rPr lang="nl-NL" sz="10000" dirty="0">
                <a:solidFill>
                  <a:schemeClr val="bg1"/>
                </a:solidFill>
                <a:latin typeface="SDGlitchDemo" pitchFamily="2" charset="0"/>
                <a:cs typeface="Bradley Hand ITC" panose="020F0502020204030204" pitchFamily="34" charset="0"/>
              </a:rPr>
              <a:t>OEFENING V</a:t>
            </a:r>
            <a:br>
              <a:rPr lang="nl-NL" sz="10000" dirty="0">
                <a:solidFill>
                  <a:schemeClr val="bg1"/>
                </a:solidFill>
                <a:latin typeface="SDGlitchDemo" pitchFamily="2" charset="0"/>
                <a:cs typeface="Bradley Hand ITC" panose="020F0502020204030204" pitchFamily="34" charset="0"/>
              </a:rPr>
            </a:br>
            <a:r>
              <a:rPr lang="nl-NL" sz="10000" dirty="0">
                <a:solidFill>
                  <a:schemeClr val="bg1"/>
                </a:solidFill>
                <a:latin typeface="SDGlitchDemo" pitchFamily="2" charset="0"/>
                <a:cs typeface="Bradley Hand ITC" panose="020F0502020204030204" pitchFamily="34" charset="0"/>
              </a:rPr>
              <a:t>-</a:t>
            </a:r>
            <a:br>
              <a:rPr lang="nl-NL" sz="10000" dirty="0">
                <a:solidFill>
                  <a:schemeClr val="bg1"/>
                </a:solidFill>
                <a:latin typeface="SDGlitchDemo" pitchFamily="2" charset="0"/>
                <a:cs typeface="Bradley Hand ITC" panose="020F0502020204030204" pitchFamily="34" charset="0"/>
              </a:rPr>
            </a:br>
            <a:r>
              <a:rPr lang="nl-NL" sz="10000" dirty="0">
                <a:solidFill>
                  <a:schemeClr val="bg1"/>
                </a:solidFill>
                <a:latin typeface="SDGlitchDemo" pitchFamily="2" charset="0"/>
                <a:cs typeface="Bradley Hand ITC" panose="020F0502020204030204" pitchFamily="34" charset="0"/>
              </a:rPr>
              <a:t>API SCRAPEN</a:t>
            </a:r>
          </a:p>
        </p:txBody>
      </p:sp>
    </p:spTree>
    <p:extLst>
      <p:ext uri="{BB962C8B-B14F-4D97-AF65-F5344CB8AC3E}">
        <p14:creationId xmlns:p14="http://schemas.microsoft.com/office/powerpoint/2010/main" val="2994444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107768"/>
            <a:ext cx="7519988" cy="4419975"/>
          </a:xfrm>
        </p:spPr>
        <p:txBody>
          <a:bodyPr>
            <a:noAutofit/>
          </a:bodyPr>
          <a:lstStyle/>
          <a:p>
            <a:pPr>
              <a:buFont typeface="Wingdings" pitchFamily="2" charset="2"/>
              <a:buChar char="§"/>
            </a:pPr>
            <a:r>
              <a:rPr lang="nl-NL" sz="3200" dirty="0"/>
              <a:t>API staat voor Application Programming Interface</a:t>
            </a:r>
          </a:p>
          <a:p>
            <a:pPr>
              <a:buFont typeface="Wingdings" pitchFamily="2" charset="2"/>
              <a:buChar char="§"/>
            </a:pPr>
            <a:r>
              <a:rPr lang="nl-NL" sz="3200" dirty="0"/>
              <a:t>Een API is een manier voor computers om met elkaar te praten.</a:t>
            </a:r>
          </a:p>
          <a:p>
            <a:pPr>
              <a:buFont typeface="Wingdings" pitchFamily="2" charset="2"/>
              <a:buChar char="§"/>
            </a:pPr>
            <a:r>
              <a:rPr lang="nl-NL" sz="3200" dirty="0" err="1"/>
              <a:t>API’s</a:t>
            </a:r>
            <a:r>
              <a:rPr lang="nl-NL" sz="3200" dirty="0"/>
              <a:t> zijn gestructureerd en daarom zeer geschikt om data te verzamelen.</a:t>
            </a:r>
          </a:p>
          <a:p>
            <a:pPr>
              <a:buFont typeface="Wingdings" pitchFamily="2" charset="2"/>
              <a:buChar char="§"/>
            </a:pPr>
            <a:r>
              <a:rPr lang="nl-NL" sz="3200" dirty="0"/>
              <a:t>In deze API van Schiphol bijvoorbeeld staat voor ieder ‘security filter’ de actuele wachttijd vermeld.</a:t>
            </a:r>
          </a:p>
          <a:p>
            <a:endParaRPr lang="nl-NL" sz="3200" dirty="0"/>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Wat is een API</a:t>
            </a:r>
          </a:p>
        </p:txBody>
      </p:sp>
      <p:pic>
        <p:nvPicPr>
          <p:cNvPr id="6" name="Afbeelding 5" descr="Afbeelding met tekst, schermopname, document, Lettertype&#10;&#10;Automatisch gegenereerde beschrijving">
            <a:extLst>
              <a:ext uri="{FF2B5EF4-FFF2-40B4-BE49-F238E27FC236}">
                <a16:creationId xmlns:a16="http://schemas.microsoft.com/office/drawing/2014/main" id="{4CF14BDF-820F-7586-2F25-8F9DE4693231}"/>
              </a:ext>
            </a:extLst>
          </p:cNvPr>
          <p:cNvPicPr>
            <a:picLocks noChangeAspect="1"/>
          </p:cNvPicPr>
          <p:nvPr/>
        </p:nvPicPr>
        <p:blipFill>
          <a:blip r:embed="rId3"/>
          <a:stretch>
            <a:fillRect/>
          </a:stretch>
        </p:blipFill>
        <p:spPr>
          <a:xfrm>
            <a:off x="8754275" y="0"/>
            <a:ext cx="3437725" cy="6858000"/>
          </a:xfrm>
          <a:prstGeom prst="rect">
            <a:avLst/>
          </a:prstGeom>
        </p:spPr>
      </p:pic>
    </p:spTree>
    <p:extLst>
      <p:ext uri="{BB962C8B-B14F-4D97-AF65-F5344CB8AC3E}">
        <p14:creationId xmlns:p14="http://schemas.microsoft.com/office/powerpoint/2010/main" val="37389833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API </a:t>
            </a:r>
            <a:r>
              <a:rPr lang="nl-NL" sz="6000" b="1" dirty="0" err="1">
                <a:latin typeface="+mn-lt"/>
              </a:rPr>
              <a:t>scraping</a:t>
            </a:r>
            <a:endParaRPr lang="nl-NL" sz="6000" b="1" dirty="0">
              <a:latin typeface="+mn-lt"/>
            </a:endParaRPr>
          </a:p>
        </p:txBody>
      </p:sp>
      <p:sp>
        <p:nvSpPr>
          <p:cNvPr id="12" name="Tijdelijke aanduiding voor inhoud 2">
            <a:extLst>
              <a:ext uri="{FF2B5EF4-FFF2-40B4-BE49-F238E27FC236}">
                <a16:creationId xmlns:a16="http://schemas.microsoft.com/office/drawing/2014/main" id="{CCA3187D-7001-386A-A26B-3526C397BE3D}"/>
              </a:ext>
            </a:extLst>
          </p:cNvPr>
          <p:cNvSpPr>
            <a:spLocks noGrp="1"/>
          </p:cNvSpPr>
          <p:nvPr>
            <p:ph idx="1"/>
          </p:nvPr>
        </p:nvSpPr>
        <p:spPr>
          <a:xfrm>
            <a:off x="838199" y="2107768"/>
            <a:ext cx="7916076" cy="4419975"/>
          </a:xfrm>
        </p:spPr>
        <p:txBody>
          <a:bodyPr>
            <a:noAutofit/>
          </a:bodyPr>
          <a:lstStyle/>
          <a:p>
            <a:pPr>
              <a:buFont typeface="Wingdings" pitchFamily="2" charset="2"/>
              <a:buChar char="§"/>
            </a:pPr>
            <a:r>
              <a:rPr lang="nl-NL" sz="3200" dirty="0"/>
              <a:t>Wat we gaan doen is AI een Python script laten schrijven om de wachttijden op te slaan in een CSV bestand. </a:t>
            </a:r>
          </a:p>
          <a:p>
            <a:pPr>
              <a:buFont typeface="Wingdings" pitchFamily="2" charset="2"/>
              <a:buChar char="§"/>
            </a:pPr>
            <a:r>
              <a:rPr lang="nl-NL" sz="3200" dirty="0"/>
              <a:t>CSV staat voor </a:t>
            </a:r>
            <a:r>
              <a:rPr lang="nl-NL" sz="3200" dirty="0" err="1"/>
              <a:t>Comma</a:t>
            </a:r>
            <a:r>
              <a:rPr lang="nl-NL" sz="3200" dirty="0"/>
              <a:t> </a:t>
            </a:r>
            <a:r>
              <a:rPr lang="nl-NL" sz="3200" dirty="0" err="1"/>
              <a:t>Separated</a:t>
            </a:r>
            <a:r>
              <a:rPr lang="nl-NL" sz="3200" dirty="0"/>
              <a:t> </a:t>
            </a:r>
            <a:r>
              <a:rPr lang="nl-NL" sz="3200" dirty="0" err="1"/>
              <a:t>Values</a:t>
            </a:r>
            <a:r>
              <a:rPr lang="nl-NL" sz="3200" dirty="0"/>
              <a:t> en is een manier om data op te slaan zodat je er iets mee kunt in een spreadsheet. (Excel)</a:t>
            </a:r>
          </a:p>
          <a:p>
            <a:pPr>
              <a:buFont typeface="Wingdings" pitchFamily="2" charset="2"/>
              <a:buChar char="§"/>
            </a:pPr>
            <a:r>
              <a:rPr lang="nl-NL" sz="3200" dirty="0"/>
              <a:t>Het verzamelen en opslaan van data van een API of website noemen we </a:t>
            </a:r>
            <a:r>
              <a:rPr lang="nl-NL" sz="3200" i="1" dirty="0" err="1"/>
              <a:t>scraping</a:t>
            </a:r>
            <a:r>
              <a:rPr lang="nl-NL" sz="3200" i="1" dirty="0"/>
              <a:t>. </a:t>
            </a:r>
            <a:br>
              <a:rPr lang="nl-NL" sz="3200" i="1" dirty="0"/>
            </a:br>
            <a:r>
              <a:rPr lang="nl-NL" sz="3200" dirty="0"/>
              <a:t>Engels voor schrapen.</a:t>
            </a:r>
          </a:p>
        </p:txBody>
      </p:sp>
      <p:pic>
        <p:nvPicPr>
          <p:cNvPr id="13" name="Afbeelding 12" descr="Afbeelding met tekst, schermopname, document, Lettertype&#10;&#10;Automatisch gegenereerde beschrijving">
            <a:extLst>
              <a:ext uri="{FF2B5EF4-FFF2-40B4-BE49-F238E27FC236}">
                <a16:creationId xmlns:a16="http://schemas.microsoft.com/office/drawing/2014/main" id="{7D92A950-39DE-9765-3D26-484FFDDDD1CE}"/>
              </a:ext>
            </a:extLst>
          </p:cNvPr>
          <p:cNvPicPr>
            <a:picLocks noChangeAspect="1"/>
          </p:cNvPicPr>
          <p:nvPr/>
        </p:nvPicPr>
        <p:blipFill>
          <a:blip r:embed="rId3"/>
          <a:stretch>
            <a:fillRect/>
          </a:stretch>
        </p:blipFill>
        <p:spPr>
          <a:xfrm>
            <a:off x="8754275" y="0"/>
            <a:ext cx="3437725" cy="6858000"/>
          </a:xfrm>
          <a:prstGeom prst="rect">
            <a:avLst/>
          </a:prstGeom>
        </p:spPr>
      </p:pic>
    </p:spTree>
    <p:extLst>
      <p:ext uri="{BB962C8B-B14F-4D97-AF65-F5344CB8AC3E}">
        <p14:creationId xmlns:p14="http://schemas.microsoft.com/office/powerpoint/2010/main" val="1307737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093480"/>
            <a:ext cx="11353800" cy="4419975"/>
          </a:xfrm>
        </p:spPr>
        <p:txBody>
          <a:bodyPr>
            <a:noAutofit/>
          </a:bodyPr>
          <a:lstStyle/>
          <a:p>
            <a:pPr marL="0" indent="0">
              <a:buNone/>
            </a:pPr>
            <a:r>
              <a:rPr lang="nl-NL" sz="3200" dirty="0"/>
              <a:t>Ga naar deze </a:t>
            </a:r>
            <a:r>
              <a:rPr lang="nl-NL" sz="3200" dirty="0" err="1"/>
              <a:t>url</a:t>
            </a:r>
            <a:r>
              <a:rPr lang="nl-NL" sz="3200" dirty="0"/>
              <a:t> die staat op de </a:t>
            </a:r>
            <a:r>
              <a:rPr lang="nl-NL" sz="3200" dirty="0" err="1"/>
              <a:t>github</a:t>
            </a:r>
            <a:r>
              <a:rPr lang="nl-NL" sz="3200" dirty="0"/>
              <a:t> pagina</a:t>
            </a:r>
            <a:br>
              <a:rPr lang="nl-NL" sz="3200" dirty="0"/>
            </a:br>
            <a:br>
              <a:rPr lang="nl-NL" sz="3200" dirty="0"/>
            </a:br>
            <a:r>
              <a:rPr lang="nl-NL" sz="3200" b="1" dirty="0" err="1"/>
              <a:t>https</a:t>
            </a:r>
            <a:r>
              <a:rPr lang="nl-NL" sz="3200" b="1" dirty="0"/>
              <a:t>://</a:t>
            </a:r>
            <a:r>
              <a:rPr lang="nl-NL" sz="3200" b="1" dirty="0" err="1"/>
              <a:t>www.schiphol.nl</a:t>
            </a:r>
            <a:r>
              <a:rPr lang="nl-NL" sz="3200" b="1" dirty="0"/>
              <a:t>/</a:t>
            </a:r>
            <a:r>
              <a:rPr lang="nl-NL" sz="3200" b="1" dirty="0" err="1"/>
              <a:t>api</a:t>
            </a:r>
            <a:r>
              <a:rPr lang="nl-NL" sz="3200" b="1" dirty="0"/>
              <a:t>/proxy/v3/</a:t>
            </a:r>
            <a:r>
              <a:rPr lang="nl-NL" sz="3200" b="1" dirty="0" err="1"/>
              <a:t>waittimes</a:t>
            </a:r>
            <a:r>
              <a:rPr lang="nl-NL" sz="3200" b="1" dirty="0"/>
              <a:t>/security-filters</a:t>
            </a:r>
          </a:p>
          <a:p>
            <a:pPr marL="0" indent="0">
              <a:buNone/>
            </a:pPr>
            <a:br>
              <a:rPr lang="nl-NL" sz="3200" dirty="0"/>
            </a:br>
            <a:r>
              <a:rPr lang="nl-NL" sz="3200" dirty="0"/>
              <a:t>je krijgt dan de </a:t>
            </a:r>
            <a:r>
              <a:rPr lang="nl-NL" sz="3200" dirty="0" err="1"/>
              <a:t>realtime</a:t>
            </a:r>
            <a:r>
              <a:rPr lang="nl-NL" sz="3200" dirty="0"/>
              <a:t> data van alle security filters op </a:t>
            </a:r>
            <a:r>
              <a:rPr lang="nl-NL" sz="3200" dirty="0" err="1"/>
              <a:t>schiphol</a:t>
            </a:r>
            <a:r>
              <a:rPr lang="nl-NL" sz="3200" dirty="0"/>
              <a:t> te zien. </a:t>
            </a:r>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Bekijk de API</a:t>
            </a:r>
          </a:p>
        </p:txBody>
      </p:sp>
    </p:spTree>
    <p:extLst>
      <p:ext uri="{BB962C8B-B14F-4D97-AF65-F5344CB8AC3E}">
        <p14:creationId xmlns:p14="http://schemas.microsoft.com/office/powerpoint/2010/main" val="29454050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jdelijke aanduiding voor inhoud 2">
            <a:extLst>
              <a:ext uri="{FF2B5EF4-FFF2-40B4-BE49-F238E27FC236}">
                <a16:creationId xmlns:a16="http://schemas.microsoft.com/office/drawing/2014/main" id="{5DB50317-0089-8CA1-02B0-8F580D6B7C67}"/>
              </a:ext>
            </a:extLst>
          </p:cNvPr>
          <p:cNvSpPr>
            <a:spLocks noGrp="1"/>
          </p:cNvSpPr>
          <p:nvPr>
            <p:ph idx="1"/>
          </p:nvPr>
        </p:nvSpPr>
        <p:spPr>
          <a:xfrm>
            <a:off x="838200" y="2093480"/>
            <a:ext cx="10620375" cy="4419975"/>
          </a:xfrm>
        </p:spPr>
        <p:txBody>
          <a:bodyPr>
            <a:noAutofit/>
          </a:bodyPr>
          <a:lstStyle/>
          <a:p>
            <a:pPr marL="0" indent="0">
              <a:buNone/>
            </a:pPr>
            <a:r>
              <a:rPr lang="nl-NL" sz="3200" b="1" dirty="0"/>
              <a:t>Opdracht:</a:t>
            </a:r>
            <a:r>
              <a:rPr lang="nl-NL" sz="3200" dirty="0"/>
              <a:t> Geef de AI de taak om een python script te schrijven dat de informatie uit de API opslaat in een </a:t>
            </a:r>
            <a:r>
              <a:rPr lang="nl-NL" sz="3200" dirty="0" err="1"/>
              <a:t>csv</a:t>
            </a:r>
            <a:r>
              <a:rPr lang="nl-NL" sz="3200" dirty="0"/>
              <a:t> bestand. </a:t>
            </a:r>
          </a:p>
          <a:p>
            <a:pPr marL="0" indent="0">
              <a:buNone/>
            </a:pPr>
            <a:endParaRPr lang="nl-NL" sz="3200" dirty="0"/>
          </a:p>
          <a:p>
            <a:pPr marL="0" indent="0">
              <a:buNone/>
            </a:pPr>
            <a:r>
              <a:rPr lang="nl-NL" sz="3200" b="1" dirty="0"/>
              <a:t>Tip:</a:t>
            </a:r>
            <a:r>
              <a:rPr lang="nl-NL" sz="3200" dirty="0"/>
              <a:t> De AI kan zelf de structuur van de API niet bestuderen. Daarom is het handig om een deel van de API dadelijk te kopiëren en mee te geven in je vraag.</a:t>
            </a:r>
            <a:r>
              <a:rPr lang="nl-NL" sz="3200" i="1" dirty="0"/>
              <a:t> </a:t>
            </a:r>
            <a:endParaRPr lang="nl-NL" sz="2600" dirty="0"/>
          </a:p>
        </p:txBody>
      </p:sp>
      <p:sp>
        <p:nvSpPr>
          <p:cNvPr id="8" name="Titel 1">
            <a:extLst>
              <a:ext uri="{FF2B5EF4-FFF2-40B4-BE49-F238E27FC236}">
                <a16:creationId xmlns:a16="http://schemas.microsoft.com/office/drawing/2014/main" id="{968C6933-BC18-B8DF-E8A0-21808E494438}"/>
              </a:ext>
            </a:extLst>
          </p:cNvPr>
          <p:cNvSpPr txBox="1">
            <a:spLocks/>
          </p:cNvSpPr>
          <p:nvPr/>
        </p:nvSpPr>
        <p:spPr>
          <a:xfrm>
            <a:off x="838199" y="96147"/>
            <a:ext cx="10120313"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Schrijf je verzoek aan de AI</a:t>
            </a:r>
          </a:p>
        </p:txBody>
      </p:sp>
    </p:spTree>
    <p:extLst>
      <p:ext uri="{BB962C8B-B14F-4D97-AF65-F5344CB8AC3E}">
        <p14:creationId xmlns:p14="http://schemas.microsoft.com/office/powerpoint/2010/main" val="10268724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fbeelding 2" descr="Afbeelding met tekst, schermopname, software, Webpagina&#10;&#10;Automatisch gegenereerde beschrijving">
            <a:extLst>
              <a:ext uri="{FF2B5EF4-FFF2-40B4-BE49-F238E27FC236}">
                <a16:creationId xmlns:a16="http://schemas.microsoft.com/office/drawing/2014/main" id="{7883F188-E165-2CB7-675A-15314DF29A43}"/>
              </a:ext>
            </a:extLst>
          </p:cNvPr>
          <p:cNvPicPr>
            <a:picLocks noChangeAspect="1"/>
          </p:cNvPicPr>
          <p:nvPr/>
        </p:nvPicPr>
        <p:blipFill rotWithShape="1">
          <a:blip r:embed="rId3"/>
          <a:srcRect l="27924"/>
          <a:stretch/>
        </p:blipFill>
        <p:spPr>
          <a:xfrm>
            <a:off x="6214155" y="889690"/>
            <a:ext cx="5977845" cy="5872163"/>
          </a:xfrm>
          <a:prstGeom prst="rect">
            <a:avLst/>
          </a:prstGeom>
        </p:spPr>
      </p:pic>
      <p:sp>
        <p:nvSpPr>
          <p:cNvPr id="4" name="Tijdelijke aanduiding voor inhoud 2">
            <a:extLst>
              <a:ext uri="{FF2B5EF4-FFF2-40B4-BE49-F238E27FC236}">
                <a16:creationId xmlns:a16="http://schemas.microsoft.com/office/drawing/2014/main" id="{ECD406AB-F781-E4C4-1F48-DFB6AF3865F5}"/>
              </a:ext>
            </a:extLst>
          </p:cNvPr>
          <p:cNvSpPr>
            <a:spLocks noGrp="1"/>
          </p:cNvSpPr>
          <p:nvPr>
            <p:ph idx="1"/>
          </p:nvPr>
        </p:nvSpPr>
        <p:spPr>
          <a:xfrm>
            <a:off x="838200" y="2107768"/>
            <a:ext cx="5375955" cy="4257313"/>
          </a:xfrm>
        </p:spPr>
        <p:txBody>
          <a:bodyPr>
            <a:noAutofit/>
          </a:bodyPr>
          <a:lstStyle/>
          <a:p>
            <a:pPr marL="0" indent="0">
              <a:buNone/>
            </a:pPr>
            <a:r>
              <a:rPr lang="nl-NL" sz="3200" dirty="0"/>
              <a:t>Als ik mijn code uitvoer komt er een uitroepteken naast mijn </a:t>
            </a:r>
            <a:r>
              <a:rPr lang="nl-NL" sz="3200" dirty="0" err="1"/>
              <a:t>play</a:t>
            </a:r>
            <a:r>
              <a:rPr lang="nl-NL" sz="3200" dirty="0"/>
              <a:t>-icoon en een foutmelding onder mijn code te staan. </a:t>
            </a:r>
          </a:p>
          <a:p>
            <a:pPr marL="0" indent="0">
              <a:buNone/>
            </a:pPr>
            <a:r>
              <a:rPr lang="nl-NL" sz="3200" dirty="0"/>
              <a:t>Als dat gebeurt kopieer ik gewoon de foutcode en geef die terug aan de AI. Meestal komt die met een werkende oplossing.</a:t>
            </a:r>
          </a:p>
        </p:txBody>
      </p:sp>
      <p:sp>
        <p:nvSpPr>
          <p:cNvPr id="5" name="Titel 1">
            <a:extLst>
              <a:ext uri="{FF2B5EF4-FFF2-40B4-BE49-F238E27FC236}">
                <a16:creationId xmlns:a16="http://schemas.microsoft.com/office/drawing/2014/main" id="{1FD4B43A-E06A-D06B-1001-57BEE3F40157}"/>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Foutmelding!?</a:t>
            </a:r>
          </a:p>
        </p:txBody>
      </p:sp>
      <p:sp>
        <p:nvSpPr>
          <p:cNvPr id="7" name="Rechthoek 6">
            <a:extLst>
              <a:ext uri="{FF2B5EF4-FFF2-40B4-BE49-F238E27FC236}">
                <a16:creationId xmlns:a16="http://schemas.microsoft.com/office/drawing/2014/main" id="{ED43B24D-336D-78C0-5146-E95326D9B7EE}"/>
              </a:ext>
            </a:extLst>
          </p:cNvPr>
          <p:cNvSpPr/>
          <p:nvPr/>
        </p:nvSpPr>
        <p:spPr>
          <a:xfrm>
            <a:off x="6286497" y="4343404"/>
            <a:ext cx="5805487" cy="150018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685061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95188A07-16A9-9337-6F39-9783F6AD98B5}"/>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nl-NL" sz="6000" b="1" dirty="0">
              <a:latin typeface="+mn-lt"/>
            </a:endParaRPr>
          </a:p>
        </p:txBody>
      </p:sp>
      <p:pic>
        <p:nvPicPr>
          <p:cNvPr id="12" name="Afbeelding 11" descr="Afbeelding met tekst, software, Webpagina, Computerpictogram&#10;&#10;Automatisch gegenereerde beschrijving">
            <a:extLst>
              <a:ext uri="{FF2B5EF4-FFF2-40B4-BE49-F238E27FC236}">
                <a16:creationId xmlns:a16="http://schemas.microsoft.com/office/drawing/2014/main" id="{FD3E97CC-53AA-8005-CF11-E6F43EA06F74}"/>
              </a:ext>
            </a:extLst>
          </p:cNvPr>
          <p:cNvPicPr>
            <a:picLocks noChangeAspect="1"/>
          </p:cNvPicPr>
          <p:nvPr/>
        </p:nvPicPr>
        <p:blipFill rotWithShape="1">
          <a:blip r:embed="rId3"/>
          <a:srcRect b="40208"/>
          <a:stretch/>
        </p:blipFill>
        <p:spPr>
          <a:xfrm>
            <a:off x="949834" y="2021674"/>
            <a:ext cx="10403966" cy="4386263"/>
          </a:xfrm>
          <a:prstGeom prst="rect">
            <a:avLst/>
          </a:prstGeom>
        </p:spPr>
      </p:pic>
      <p:sp>
        <p:nvSpPr>
          <p:cNvPr id="14" name="Ovaal 13">
            <a:extLst>
              <a:ext uri="{FF2B5EF4-FFF2-40B4-BE49-F238E27FC236}">
                <a16:creationId xmlns:a16="http://schemas.microsoft.com/office/drawing/2014/main" id="{290033D1-B547-389A-872F-EB7BCDFFE855}"/>
              </a:ext>
            </a:extLst>
          </p:cNvPr>
          <p:cNvSpPr/>
          <p:nvPr/>
        </p:nvSpPr>
        <p:spPr>
          <a:xfrm>
            <a:off x="1688315" y="2345527"/>
            <a:ext cx="425054" cy="404813"/>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Ovaal 14">
            <a:extLst>
              <a:ext uri="{FF2B5EF4-FFF2-40B4-BE49-F238E27FC236}">
                <a16:creationId xmlns:a16="http://schemas.microsoft.com/office/drawing/2014/main" id="{75F0B572-535F-748B-C96E-F6223BF1FA4E}"/>
              </a:ext>
            </a:extLst>
          </p:cNvPr>
          <p:cNvSpPr/>
          <p:nvPr/>
        </p:nvSpPr>
        <p:spPr>
          <a:xfrm>
            <a:off x="3741238" y="2475701"/>
            <a:ext cx="425055" cy="40481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Ovaal 15">
            <a:extLst>
              <a:ext uri="{FF2B5EF4-FFF2-40B4-BE49-F238E27FC236}">
                <a16:creationId xmlns:a16="http://schemas.microsoft.com/office/drawing/2014/main" id="{DEF820CF-99F4-E0C6-69A7-CDD8D75E9333}"/>
              </a:ext>
            </a:extLst>
          </p:cNvPr>
          <p:cNvSpPr/>
          <p:nvPr/>
        </p:nvSpPr>
        <p:spPr>
          <a:xfrm>
            <a:off x="1384111" y="3236112"/>
            <a:ext cx="1033153" cy="40481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Titel 1">
            <a:extLst>
              <a:ext uri="{FF2B5EF4-FFF2-40B4-BE49-F238E27FC236}">
                <a16:creationId xmlns:a16="http://schemas.microsoft.com/office/drawing/2014/main" id="{EEC588A6-D970-E4F0-A9FE-B16452C2A854}"/>
              </a:ext>
            </a:extLst>
          </p:cNvPr>
          <p:cNvSpPr txBox="1">
            <a:spLocks/>
          </p:cNvSpPr>
          <p:nvPr/>
        </p:nvSpPr>
        <p:spPr>
          <a:xfrm>
            <a:off x="838200" y="450063"/>
            <a:ext cx="7205420" cy="14843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Computer </a:t>
            </a:r>
            <a:r>
              <a:rPr lang="nl-NL" sz="6000" b="1" dirty="0" err="1">
                <a:latin typeface="+mn-lt"/>
              </a:rPr>
              <a:t>says</a:t>
            </a:r>
            <a:r>
              <a:rPr lang="nl-NL" sz="6000" b="1" dirty="0">
                <a:latin typeface="+mn-lt"/>
              </a:rPr>
              <a:t> yes!</a:t>
            </a:r>
          </a:p>
        </p:txBody>
      </p:sp>
    </p:spTree>
    <p:extLst>
      <p:ext uri="{BB962C8B-B14F-4D97-AF65-F5344CB8AC3E}">
        <p14:creationId xmlns:p14="http://schemas.microsoft.com/office/powerpoint/2010/main" val="3220094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el 1">
            <a:extLst>
              <a:ext uri="{FF2B5EF4-FFF2-40B4-BE49-F238E27FC236}">
                <a16:creationId xmlns:a16="http://schemas.microsoft.com/office/drawing/2014/main" id="{95188A07-16A9-9337-6F39-9783F6AD98B5}"/>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nl-NL" sz="6000" b="1" dirty="0">
              <a:latin typeface="+mn-lt"/>
            </a:endParaRPr>
          </a:p>
        </p:txBody>
      </p:sp>
      <p:pic>
        <p:nvPicPr>
          <p:cNvPr id="9" name="Afbeelding 8" descr="Afbeelding met tekst, software, nummer, Lettertype&#10;&#10;Automatisch gegenereerde beschrijving">
            <a:extLst>
              <a:ext uri="{FF2B5EF4-FFF2-40B4-BE49-F238E27FC236}">
                <a16:creationId xmlns:a16="http://schemas.microsoft.com/office/drawing/2014/main" id="{36E511DF-28BD-7030-AB48-4BBC9D39A9AD}"/>
              </a:ext>
            </a:extLst>
          </p:cNvPr>
          <p:cNvPicPr>
            <a:picLocks noChangeAspect="1"/>
          </p:cNvPicPr>
          <p:nvPr/>
        </p:nvPicPr>
        <p:blipFill>
          <a:blip r:embed="rId3"/>
          <a:stretch>
            <a:fillRect/>
          </a:stretch>
        </p:blipFill>
        <p:spPr>
          <a:xfrm>
            <a:off x="1240920" y="0"/>
            <a:ext cx="9710160" cy="6858000"/>
          </a:xfrm>
          <a:prstGeom prst="rect">
            <a:avLst/>
          </a:prstGeom>
        </p:spPr>
      </p:pic>
      <p:sp>
        <p:nvSpPr>
          <p:cNvPr id="10" name="Ovaal 9">
            <a:extLst>
              <a:ext uri="{FF2B5EF4-FFF2-40B4-BE49-F238E27FC236}">
                <a16:creationId xmlns:a16="http://schemas.microsoft.com/office/drawing/2014/main" id="{BDDFC0AC-D9B2-ADB3-7933-EAA2710F5E56}"/>
              </a:ext>
            </a:extLst>
          </p:cNvPr>
          <p:cNvSpPr/>
          <p:nvPr/>
        </p:nvSpPr>
        <p:spPr>
          <a:xfrm>
            <a:off x="3555494" y="1104088"/>
            <a:ext cx="425055" cy="404814"/>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16355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FD4B43A-E06A-D06B-1001-57BEE3F40157}"/>
              </a:ext>
            </a:extLst>
          </p:cNvPr>
          <p:cNvSpPr txBox="1">
            <a:spLocks/>
          </p:cNvSpPr>
          <p:nvPr/>
        </p:nvSpPr>
        <p:spPr>
          <a:xfrm>
            <a:off x="838200" y="96147"/>
            <a:ext cx="6261847"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Wat is er ‘mis’ met de data in de API? </a:t>
            </a:r>
          </a:p>
        </p:txBody>
      </p:sp>
      <p:sp>
        <p:nvSpPr>
          <p:cNvPr id="12" name="Tijdelijke aanduiding voor inhoud 2">
            <a:extLst>
              <a:ext uri="{FF2B5EF4-FFF2-40B4-BE49-F238E27FC236}">
                <a16:creationId xmlns:a16="http://schemas.microsoft.com/office/drawing/2014/main" id="{73CDCED0-B114-88CC-BEF1-8A16DA526908}"/>
              </a:ext>
            </a:extLst>
          </p:cNvPr>
          <p:cNvSpPr>
            <a:spLocks noGrp="1"/>
          </p:cNvSpPr>
          <p:nvPr>
            <p:ph idx="1"/>
          </p:nvPr>
        </p:nvSpPr>
        <p:spPr>
          <a:xfrm>
            <a:off x="838201" y="2107768"/>
            <a:ext cx="5508812" cy="4454397"/>
          </a:xfrm>
        </p:spPr>
        <p:txBody>
          <a:bodyPr>
            <a:noAutofit/>
          </a:bodyPr>
          <a:lstStyle/>
          <a:p>
            <a:pPr marL="0" indent="0">
              <a:buNone/>
            </a:pPr>
            <a:r>
              <a:rPr lang="nl-NL" sz="3200" dirty="0"/>
              <a:t>Hier rechts zie je </a:t>
            </a:r>
            <a:r>
              <a:rPr lang="nl-NL" sz="3200" dirty="0" err="1"/>
              <a:t>realtime</a:t>
            </a:r>
            <a:r>
              <a:rPr lang="nl-NL" sz="3200" dirty="0"/>
              <a:t> data van de </a:t>
            </a:r>
            <a:r>
              <a:rPr lang="nl-NL" sz="3200" dirty="0" err="1"/>
              <a:t>schiphol</a:t>
            </a:r>
            <a:r>
              <a:rPr lang="nl-NL" sz="3200" dirty="0"/>
              <a:t> API. Ziet iemand wat er ‘mis’ is? </a:t>
            </a:r>
          </a:p>
          <a:p>
            <a:pPr marL="0" indent="0">
              <a:buNone/>
            </a:pPr>
            <a:endParaRPr lang="nl-NL" sz="3200" dirty="0"/>
          </a:p>
          <a:p>
            <a:pPr marL="0" indent="0">
              <a:buNone/>
            </a:pPr>
            <a:r>
              <a:rPr lang="nl-NL" sz="3200" b="1" dirty="0"/>
              <a:t>Opdracht:</a:t>
            </a:r>
            <a:r>
              <a:rPr lang="nl-NL" sz="3200" dirty="0"/>
              <a:t> Vraag de AI om het probleem op te lossen.</a:t>
            </a:r>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Invoegtoepassing 1">
                <a:extLst>
                  <a:ext uri="{FF2B5EF4-FFF2-40B4-BE49-F238E27FC236}">
                    <a16:creationId xmlns:a16="http://schemas.microsoft.com/office/drawing/2014/main" id="{CCAB1573-2F0F-51B7-8677-27634F344622}"/>
                  </a:ext>
                </a:extLst>
              </p:cNvPr>
              <p:cNvGraphicFramePr>
                <a:graphicFrameLocks noGrp="1"/>
              </p:cNvGraphicFramePr>
              <p:nvPr>
                <p:extLst>
                  <p:ext uri="{D42A27DB-BD31-4B8C-83A1-F6EECF244321}">
                    <p14:modId xmlns:p14="http://schemas.microsoft.com/office/powerpoint/2010/main" val="1041929877"/>
                  </p:ext>
                </p:extLst>
              </p:nvPr>
            </p:nvGraphicFramePr>
            <p:xfrm>
              <a:off x="7315200" y="0"/>
              <a:ext cx="4876800" cy="6858000"/>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2" name="Invoegtoepassing 1">
                <a:extLst>
                  <a:ext uri="{FF2B5EF4-FFF2-40B4-BE49-F238E27FC236}">
                    <a16:creationId xmlns:a16="http://schemas.microsoft.com/office/drawing/2014/main" id="{CCAB1573-2F0F-51B7-8677-27634F344622}"/>
                  </a:ext>
                </a:extLst>
              </p:cNvPr>
              <p:cNvPicPr>
                <a:picLocks noGrp="1" noRot="1" noChangeAspect="1" noMove="1" noResize="1" noEditPoints="1" noAdjustHandles="1" noChangeArrowheads="1" noChangeShapeType="1"/>
              </p:cNvPicPr>
              <p:nvPr/>
            </p:nvPicPr>
            <p:blipFill>
              <a:blip r:embed="rId4"/>
              <a:stretch>
                <a:fillRect/>
              </a:stretch>
            </p:blipFill>
            <p:spPr>
              <a:xfrm>
                <a:off x="7315200" y="0"/>
                <a:ext cx="4876800" cy="6858000"/>
              </a:xfrm>
              <a:prstGeom prst="rect">
                <a:avLst/>
              </a:prstGeom>
            </p:spPr>
          </p:pic>
        </mc:Fallback>
      </mc:AlternateContent>
    </p:spTree>
    <p:extLst>
      <p:ext uri="{BB962C8B-B14F-4D97-AF65-F5344CB8AC3E}">
        <p14:creationId xmlns:p14="http://schemas.microsoft.com/office/powerpoint/2010/main" val="661739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2">
            <a:extLst>
              <a:ext uri="{FF2B5EF4-FFF2-40B4-BE49-F238E27FC236}">
                <a16:creationId xmlns:a16="http://schemas.microsoft.com/office/drawing/2014/main" id="{C9821760-85A6-05FE-6240-6B9A87BC8D2C}"/>
              </a:ext>
            </a:extLst>
          </p:cNvPr>
          <p:cNvSpPr txBox="1">
            <a:spLocks/>
          </p:cNvSpPr>
          <p:nvPr/>
        </p:nvSpPr>
        <p:spPr>
          <a:xfrm>
            <a:off x="859808" y="2088947"/>
            <a:ext cx="4748332"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nl-NL" dirty="0"/>
          </a:p>
        </p:txBody>
      </p:sp>
      <p:sp>
        <p:nvSpPr>
          <p:cNvPr id="16" name="Tijdelijke aanduiding voor inhoud 2">
            <a:extLst>
              <a:ext uri="{FF2B5EF4-FFF2-40B4-BE49-F238E27FC236}">
                <a16:creationId xmlns:a16="http://schemas.microsoft.com/office/drawing/2014/main" id="{C9FE64BE-A72C-30E4-3AD3-D8718A90A816}"/>
              </a:ext>
            </a:extLst>
          </p:cNvPr>
          <p:cNvSpPr>
            <a:spLocks noGrp="1"/>
          </p:cNvSpPr>
          <p:nvPr>
            <p:ph idx="1"/>
          </p:nvPr>
        </p:nvSpPr>
        <p:spPr>
          <a:xfrm>
            <a:off x="838199" y="1825625"/>
            <a:ext cx="10493993" cy="4812242"/>
          </a:xfrm>
        </p:spPr>
        <p:txBody>
          <a:bodyPr>
            <a:noAutofit/>
          </a:bodyPr>
          <a:lstStyle/>
          <a:p>
            <a:pPr>
              <a:buFont typeface="Wingdings" pitchFamily="2" charset="2"/>
              <a:buChar char="§"/>
            </a:pPr>
            <a:r>
              <a:rPr lang="nl-NL" sz="3200" dirty="0"/>
              <a:t>Er zijn op dit moment twee versies van </a:t>
            </a:r>
            <a:r>
              <a:rPr lang="nl-NL" sz="3200" dirty="0" err="1"/>
              <a:t>ChatGPT</a:t>
            </a:r>
            <a:r>
              <a:rPr lang="nl-NL" sz="3200" dirty="0"/>
              <a:t>: V3.5 en V4. </a:t>
            </a:r>
          </a:p>
          <a:p>
            <a:pPr>
              <a:buFont typeface="Wingdings" pitchFamily="2" charset="2"/>
              <a:buChar char="§"/>
            </a:pPr>
            <a:r>
              <a:rPr lang="nl-NL" sz="3200" dirty="0"/>
              <a:t>V3.5 is gratis en V4 kost $24 per maand voor een persoonlijke account</a:t>
            </a:r>
          </a:p>
          <a:p>
            <a:pPr>
              <a:buFont typeface="Wingdings" pitchFamily="2" charset="2"/>
              <a:buChar char="§"/>
            </a:pPr>
            <a:r>
              <a:rPr lang="nl-NL" sz="3200" dirty="0"/>
              <a:t>V4 is ‘slimmer’ en beter in het schrijven van computercode </a:t>
            </a:r>
          </a:p>
          <a:p>
            <a:pPr>
              <a:buFont typeface="Wingdings" pitchFamily="2" charset="2"/>
              <a:buChar char="§"/>
            </a:pPr>
            <a:r>
              <a:rPr lang="nl-NL" sz="3200" dirty="0"/>
              <a:t>Vandaag gaan jullie dan ook aan de slag met versie 4. </a:t>
            </a:r>
          </a:p>
          <a:p>
            <a:pPr>
              <a:buFont typeface="Wingdings" pitchFamily="2" charset="2"/>
              <a:buChar char="§"/>
            </a:pPr>
            <a:r>
              <a:rPr lang="nl-NL" sz="3200" dirty="0"/>
              <a:t>Als je na vandaag verder wilt gaan raad ik je dus aan om de portemonnee te (laten) trekken.</a:t>
            </a:r>
          </a:p>
        </p:txBody>
      </p:sp>
      <p:sp>
        <p:nvSpPr>
          <p:cNvPr id="17" name="Titel 1">
            <a:extLst>
              <a:ext uri="{FF2B5EF4-FFF2-40B4-BE49-F238E27FC236}">
                <a16:creationId xmlns:a16="http://schemas.microsoft.com/office/drawing/2014/main" id="{A0891E93-FADA-4D1A-655F-37720DBE631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err="1">
                <a:latin typeface="+mn-lt"/>
              </a:rPr>
              <a:t>ChatGPT</a:t>
            </a:r>
            <a:r>
              <a:rPr lang="nl-NL" sz="6000" b="1" dirty="0">
                <a:latin typeface="+mn-lt"/>
              </a:rPr>
              <a:t> 3.5 </a:t>
            </a:r>
            <a:r>
              <a:rPr lang="nl-NL" sz="6000" b="1" dirty="0" err="1">
                <a:latin typeface="+mn-lt"/>
              </a:rPr>
              <a:t>vs</a:t>
            </a:r>
            <a:r>
              <a:rPr lang="nl-NL" sz="6000" b="1" dirty="0">
                <a:latin typeface="+mn-lt"/>
              </a:rPr>
              <a:t> </a:t>
            </a:r>
            <a:r>
              <a:rPr lang="nl-NL" sz="6000" b="1" dirty="0" err="1">
                <a:latin typeface="+mn-lt"/>
              </a:rPr>
              <a:t>ChatGPT</a:t>
            </a:r>
            <a:r>
              <a:rPr lang="nl-NL" sz="6000" b="1" dirty="0">
                <a:latin typeface="+mn-lt"/>
              </a:rPr>
              <a:t> 4 </a:t>
            </a:r>
          </a:p>
        </p:txBody>
      </p:sp>
    </p:spTree>
    <p:extLst>
      <p:ext uri="{BB962C8B-B14F-4D97-AF65-F5344CB8AC3E}">
        <p14:creationId xmlns:p14="http://schemas.microsoft.com/office/powerpoint/2010/main" val="32524552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1FD4B43A-E06A-D06B-1001-57BEE3F40157}"/>
              </a:ext>
            </a:extLst>
          </p:cNvPr>
          <p:cNvSpPr txBox="1">
            <a:spLocks/>
          </p:cNvSpPr>
          <p:nvPr/>
        </p:nvSpPr>
        <p:spPr>
          <a:xfrm>
            <a:off x="838200" y="96147"/>
            <a:ext cx="7205420" cy="219209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Power-up</a:t>
            </a:r>
          </a:p>
        </p:txBody>
      </p:sp>
      <p:pic>
        <p:nvPicPr>
          <p:cNvPr id="1030" name="Picture 6" descr="Simple Mario Mushroom | Online drawing, Pixel art, Pixel">
            <a:extLst>
              <a:ext uri="{FF2B5EF4-FFF2-40B4-BE49-F238E27FC236}">
                <a16:creationId xmlns:a16="http://schemas.microsoft.com/office/drawing/2014/main" id="{5058F15A-8B30-F4FA-0936-CD288D2B09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60" t="5970" r="20709" b="-1"/>
          <a:stretch/>
        </p:blipFill>
        <p:spPr bwMode="auto">
          <a:xfrm>
            <a:off x="1328735" y="1028701"/>
            <a:ext cx="389374" cy="383290"/>
          </a:xfrm>
          <a:prstGeom prst="rect">
            <a:avLst/>
          </a:prstGeom>
          <a:noFill/>
          <a:extLst>
            <a:ext uri="{909E8E84-426E-40DD-AFC4-6F175D3DCCD1}">
              <a14:hiddenFill xmlns:a14="http://schemas.microsoft.com/office/drawing/2010/main">
                <a:solidFill>
                  <a:srgbClr val="FFFFFF"/>
                </a:solidFill>
              </a14:hiddenFill>
            </a:ext>
          </a:extLst>
        </p:spPr>
      </p:pic>
      <p:pic>
        <p:nvPicPr>
          <p:cNvPr id="11" name="Afbeelding 10" descr="Afbeelding met tekst, schermopname, Lettertype, lijn&#10;&#10;Automatisch gegenereerde beschrijving">
            <a:extLst>
              <a:ext uri="{FF2B5EF4-FFF2-40B4-BE49-F238E27FC236}">
                <a16:creationId xmlns:a16="http://schemas.microsoft.com/office/drawing/2014/main" id="{F06233D6-3793-AFC3-86A8-C41234334018}"/>
              </a:ext>
            </a:extLst>
          </p:cNvPr>
          <p:cNvPicPr>
            <a:picLocks noChangeAspect="1"/>
          </p:cNvPicPr>
          <p:nvPr/>
        </p:nvPicPr>
        <p:blipFill>
          <a:blip r:embed="rId4"/>
          <a:stretch>
            <a:fillRect/>
          </a:stretch>
        </p:blipFill>
        <p:spPr>
          <a:xfrm>
            <a:off x="6896100" y="1466850"/>
            <a:ext cx="5295900" cy="3924300"/>
          </a:xfrm>
          <a:prstGeom prst="rect">
            <a:avLst/>
          </a:prstGeom>
        </p:spPr>
      </p:pic>
      <p:sp>
        <p:nvSpPr>
          <p:cNvPr id="12" name="Tijdelijke aanduiding voor inhoud 2">
            <a:extLst>
              <a:ext uri="{FF2B5EF4-FFF2-40B4-BE49-F238E27FC236}">
                <a16:creationId xmlns:a16="http://schemas.microsoft.com/office/drawing/2014/main" id="{73CDCED0-B114-88CC-BEF1-8A16DA526908}"/>
              </a:ext>
            </a:extLst>
          </p:cNvPr>
          <p:cNvSpPr>
            <a:spLocks noGrp="1"/>
          </p:cNvSpPr>
          <p:nvPr>
            <p:ph idx="1"/>
          </p:nvPr>
        </p:nvSpPr>
        <p:spPr>
          <a:xfrm>
            <a:off x="838201" y="2107768"/>
            <a:ext cx="5508812" cy="4454397"/>
          </a:xfrm>
        </p:spPr>
        <p:txBody>
          <a:bodyPr>
            <a:noAutofit/>
          </a:bodyPr>
          <a:lstStyle/>
          <a:p>
            <a:pPr marL="0" indent="0">
              <a:buNone/>
            </a:pPr>
            <a:r>
              <a:rPr lang="nl-NL" sz="3200" dirty="0"/>
              <a:t>Je hebt nu een script dat op een gegeven moment de wachttijden opslaat. </a:t>
            </a:r>
          </a:p>
          <a:p>
            <a:pPr marL="0" indent="0">
              <a:buNone/>
            </a:pPr>
            <a:r>
              <a:rPr lang="nl-NL" sz="3200" dirty="0"/>
              <a:t>Maar vaak wil je veranderingen over tijd kunnen zien.</a:t>
            </a:r>
          </a:p>
          <a:p>
            <a:pPr marL="0" indent="0">
              <a:buNone/>
            </a:pPr>
            <a:endParaRPr lang="nl-NL" sz="3200" dirty="0"/>
          </a:p>
          <a:p>
            <a:pPr marL="0" indent="0">
              <a:buNone/>
            </a:pPr>
            <a:r>
              <a:rPr lang="nl-NL" sz="3200" b="1" dirty="0"/>
              <a:t>Opdracht: </a:t>
            </a:r>
            <a:r>
              <a:rPr lang="nl-NL" sz="3200" dirty="0"/>
              <a:t>Laat AI het script aanpassen om de data iedere minuut op te slaan.</a:t>
            </a:r>
          </a:p>
        </p:txBody>
      </p:sp>
    </p:spTree>
    <p:extLst>
      <p:ext uri="{BB962C8B-B14F-4D97-AF65-F5344CB8AC3E}">
        <p14:creationId xmlns:p14="http://schemas.microsoft.com/office/powerpoint/2010/main" val="550758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C6358-60DB-E8D2-1D96-9CD0A211C911}"/>
              </a:ext>
            </a:extLst>
          </p:cNvPr>
          <p:cNvSpPr>
            <a:spLocks noGrp="1"/>
          </p:cNvSpPr>
          <p:nvPr>
            <p:ph type="ctrTitle"/>
          </p:nvPr>
        </p:nvSpPr>
        <p:spPr>
          <a:xfrm>
            <a:off x="286327" y="-344384"/>
            <a:ext cx="11545455" cy="7028647"/>
          </a:xfrm>
        </p:spPr>
        <p:txBody>
          <a:bodyPr anchor="ctr">
            <a:noAutofit/>
          </a:bodyPr>
          <a:lstStyle/>
          <a:p>
            <a:r>
              <a:rPr lang="nl-NL" sz="12500" dirty="0">
                <a:solidFill>
                  <a:schemeClr val="bg1"/>
                </a:solidFill>
                <a:latin typeface="SDGlitchDemo" pitchFamily="2" charset="0"/>
              </a:rPr>
              <a:t>ZONDER AI WAS</a:t>
            </a:r>
            <a:br>
              <a:rPr lang="nl-NL" sz="12500" dirty="0">
                <a:solidFill>
                  <a:schemeClr val="bg1"/>
                </a:solidFill>
                <a:latin typeface="SDGlitchDemo" pitchFamily="2" charset="0"/>
              </a:rPr>
            </a:br>
            <a:r>
              <a:rPr lang="nl-NL" sz="12500" dirty="0">
                <a:solidFill>
                  <a:schemeClr val="bg1"/>
                </a:solidFill>
                <a:latin typeface="SDGlitchDemo" pitchFamily="2" charset="0"/>
              </a:rPr>
              <a:t>DIT VERHAAL</a:t>
            </a:r>
            <a:br>
              <a:rPr lang="nl-NL" sz="12500" dirty="0">
                <a:solidFill>
                  <a:schemeClr val="bg1"/>
                </a:solidFill>
                <a:latin typeface="SDGlitchDemo" pitchFamily="2" charset="0"/>
              </a:rPr>
            </a:br>
            <a:r>
              <a:rPr lang="nl-NL" sz="12500" dirty="0">
                <a:solidFill>
                  <a:schemeClr val="bg1"/>
                </a:solidFill>
                <a:latin typeface="SDGlitchDemo" pitchFamily="2" charset="0"/>
              </a:rPr>
              <a:t>NOOIT GEMAAKT</a:t>
            </a:r>
          </a:p>
        </p:txBody>
      </p:sp>
    </p:spTree>
    <p:extLst>
      <p:ext uri="{BB962C8B-B14F-4D97-AF65-F5344CB8AC3E}">
        <p14:creationId xmlns:p14="http://schemas.microsoft.com/office/powerpoint/2010/main" val="17347955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8576877C-FFEC-BDB0-65E9-75C5ECAD9BEC}"/>
              </a:ext>
            </a:extLst>
          </p:cNvPr>
          <p:cNvSpPr txBox="1"/>
          <p:nvPr/>
        </p:nvSpPr>
        <p:spPr>
          <a:xfrm>
            <a:off x="9640711" y="6488668"/>
            <a:ext cx="2551289" cy="369332"/>
          </a:xfrm>
          <a:prstGeom prst="rect">
            <a:avLst/>
          </a:prstGeom>
          <a:noFill/>
        </p:spPr>
        <p:txBody>
          <a:bodyPr wrap="square" rtlCol="0">
            <a:spAutoFit/>
          </a:bodyPr>
          <a:lstStyle/>
          <a:p>
            <a:r>
              <a:rPr lang="nl-NL" dirty="0">
                <a:solidFill>
                  <a:schemeClr val="bg1"/>
                </a:solidFill>
              </a:rPr>
              <a:t>gegenereerde afbeelding</a:t>
            </a:r>
          </a:p>
        </p:txBody>
      </p:sp>
      <p:pic>
        <p:nvPicPr>
          <p:cNvPr id="11" name="Tijdelijke aanduiding voor inhoud 10" descr="Afbeelding met tekst, schermopname, Website, Onlineadvertenties&#10;&#10;Automatisch gegenereerde beschrijving">
            <a:extLst>
              <a:ext uri="{FF2B5EF4-FFF2-40B4-BE49-F238E27FC236}">
                <a16:creationId xmlns:a16="http://schemas.microsoft.com/office/drawing/2014/main" id="{04EB1F8E-D9C3-5180-CBE3-D3E9B681235C}"/>
              </a:ext>
            </a:extLst>
          </p:cNvPr>
          <p:cNvPicPr>
            <a:picLocks noGrp="1" noChangeAspect="1"/>
          </p:cNvPicPr>
          <p:nvPr>
            <p:ph idx="1"/>
          </p:nvPr>
        </p:nvPicPr>
        <p:blipFill rotWithShape="1">
          <a:blip r:embed="rId3"/>
          <a:srcRect b="2962"/>
          <a:stretch/>
        </p:blipFill>
        <p:spPr>
          <a:xfrm>
            <a:off x="945408" y="0"/>
            <a:ext cx="10298136" cy="6858000"/>
          </a:xfrm>
        </p:spPr>
      </p:pic>
    </p:spTree>
    <p:extLst>
      <p:ext uri="{BB962C8B-B14F-4D97-AF65-F5344CB8AC3E}">
        <p14:creationId xmlns:p14="http://schemas.microsoft.com/office/powerpoint/2010/main" val="1223998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8576877C-FFEC-BDB0-65E9-75C5ECAD9BEC}"/>
              </a:ext>
            </a:extLst>
          </p:cNvPr>
          <p:cNvSpPr txBox="1"/>
          <p:nvPr/>
        </p:nvSpPr>
        <p:spPr>
          <a:xfrm>
            <a:off x="9640711" y="6488668"/>
            <a:ext cx="2551289" cy="369332"/>
          </a:xfrm>
          <a:prstGeom prst="rect">
            <a:avLst/>
          </a:prstGeom>
          <a:noFill/>
        </p:spPr>
        <p:txBody>
          <a:bodyPr wrap="square" rtlCol="0">
            <a:spAutoFit/>
          </a:bodyPr>
          <a:lstStyle/>
          <a:p>
            <a:r>
              <a:rPr lang="nl-NL" dirty="0">
                <a:solidFill>
                  <a:schemeClr val="bg1"/>
                </a:solidFill>
              </a:rPr>
              <a:t>gegenereerde afbeelding</a:t>
            </a:r>
          </a:p>
        </p:txBody>
      </p:sp>
      <p:pic>
        <p:nvPicPr>
          <p:cNvPr id="11" name="Tijdelijke aanduiding voor inhoud 10" descr="Afbeelding met tekst, schermopname, Website, Onlineadvertenties&#10;&#10;Automatisch gegenereerde beschrijving">
            <a:extLst>
              <a:ext uri="{FF2B5EF4-FFF2-40B4-BE49-F238E27FC236}">
                <a16:creationId xmlns:a16="http://schemas.microsoft.com/office/drawing/2014/main" id="{04EB1F8E-D9C3-5180-CBE3-D3E9B681235C}"/>
              </a:ext>
            </a:extLst>
          </p:cNvPr>
          <p:cNvPicPr>
            <a:picLocks noGrp="1" noChangeAspect="1"/>
          </p:cNvPicPr>
          <p:nvPr>
            <p:ph idx="1"/>
          </p:nvPr>
        </p:nvPicPr>
        <p:blipFill rotWithShape="1">
          <a:blip r:embed="rId3"/>
          <a:srcRect b="2962"/>
          <a:stretch/>
        </p:blipFill>
        <p:spPr>
          <a:xfrm>
            <a:off x="945408" y="0"/>
            <a:ext cx="10298136" cy="6858000"/>
          </a:xfrm>
        </p:spPr>
      </p:pic>
      <p:sp>
        <p:nvSpPr>
          <p:cNvPr id="5" name="Pijl links 4">
            <a:extLst>
              <a:ext uri="{FF2B5EF4-FFF2-40B4-BE49-F238E27FC236}">
                <a16:creationId xmlns:a16="http://schemas.microsoft.com/office/drawing/2014/main" id="{A8474996-133C-3151-6420-0EDC44F47DBA}"/>
              </a:ext>
            </a:extLst>
          </p:cNvPr>
          <p:cNvSpPr/>
          <p:nvPr/>
        </p:nvSpPr>
        <p:spPr>
          <a:xfrm>
            <a:off x="976404" y="6196761"/>
            <a:ext cx="1952775" cy="521821"/>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6" name="Pijl links 5">
            <a:extLst>
              <a:ext uri="{FF2B5EF4-FFF2-40B4-BE49-F238E27FC236}">
                <a16:creationId xmlns:a16="http://schemas.microsoft.com/office/drawing/2014/main" id="{FEBD1926-0F83-91D0-F90B-DFB81325CFDE}"/>
              </a:ext>
            </a:extLst>
          </p:cNvPr>
          <p:cNvSpPr/>
          <p:nvPr/>
        </p:nvSpPr>
        <p:spPr>
          <a:xfrm rot="10800000">
            <a:off x="10430359" y="41351"/>
            <a:ext cx="1730644" cy="54758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35467290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ep 11">
            <a:extLst>
              <a:ext uri="{FF2B5EF4-FFF2-40B4-BE49-F238E27FC236}">
                <a16:creationId xmlns:a16="http://schemas.microsoft.com/office/drawing/2014/main" id="{9B17FCF5-BBB5-836F-6AF2-055A92598500}"/>
              </a:ext>
            </a:extLst>
          </p:cNvPr>
          <p:cNvGrpSpPr/>
          <p:nvPr/>
        </p:nvGrpSpPr>
        <p:grpSpPr>
          <a:xfrm>
            <a:off x="215592" y="0"/>
            <a:ext cx="11528060" cy="6858000"/>
            <a:chOff x="215592" y="0"/>
            <a:chExt cx="11528060" cy="6858000"/>
          </a:xfrm>
        </p:grpSpPr>
        <p:pic>
          <p:nvPicPr>
            <p:cNvPr id="8" name="Afbeelding 7" descr="Afbeelding met tekst, kaart, schermopname, diagram&#10;&#10;Automatisch gegenereerde beschrijving">
              <a:extLst>
                <a:ext uri="{FF2B5EF4-FFF2-40B4-BE49-F238E27FC236}">
                  <a16:creationId xmlns:a16="http://schemas.microsoft.com/office/drawing/2014/main" id="{D56DB508-E6D8-5EAD-CE89-D5CFB5296D15}"/>
                </a:ext>
              </a:extLst>
            </p:cNvPr>
            <p:cNvPicPr>
              <a:picLocks noChangeAspect="1"/>
            </p:cNvPicPr>
            <p:nvPr/>
          </p:nvPicPr>
          <p:blipFill>
            <a:blip r:embed="rId3"/>
            <a:stretch>
              <a:fillRect/>
            </a:stretch>
          </p:blipFill>
          <p:spPr>
            <a:xfrm>
              <a:off x="215592" y="0"/>
              <a:ext cx="11528060" cy="6858000"/>
            </a:xfrm>
            <a:prstGeom prst="rect">
              <a:avLst/>
            </a:prstGeom>
          </p:spPr>
        </p:pic>
        <p:sp>
          <p:nvSpPr>
            <p:cNvPr id="10" name="Rechthoek 9">
              <a:extLst>
                <a:ext uri="{FF2B5EF4-FFF2-40B4-BE49-F238E27FC236}">
                  <a16:creationId xmlns:a16="http://schemas.microsoft.com/office/drawing/2014/main" id="{563D0586-EE37-3B0E-5B73-CC5F15B02768}"/>
                </a:ext>
              </a:extLst>
            </p:cNvPr>
            <p:cNvSpPr/>
            <p:nvPr/>
          </p:nvSpPr>
          <p:spPr>
            <a:xfrm flipV="1">
              <a:off x="1394848" y="1201782"/>
              <a:ext cx="486203" cy="138769"/>
            </a:xfrm>
            <a:prstGeom prst="rect">
              <a:avLst/>
            </a:prstGeom>
            <a:solidFill>
              <a:schemeClr val="bg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grpSp>
    </p:spTree>
    <p:extLst>
      <p:ext uri="{BB962C8B-B14F-4D97-AF65-F5344CB8AC3E}">
        <p14:creationId xmlns:p14="http://schemas.microsoft.com/office/powerpoint/2010/main" val="2172852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inhoud 2">
            <a:extLst>
              <a:ext uri="{FF2B5EF4-FFF2-40B4-BE49-F238E27FC236}">
                <a16:creationId xmlns:a16="http://schemas.microsoft.com/office/drawing/2014/main" id="{7197BFDF-F176-C5F5-0A73-4B808F90047D}"/>
              </a:ext>
            </a:extLst>
          </p:cNvPr>
          <p:cNvSpPr>
            <a:spLocks noGrp="1"/>
          </p:cNvSpPr>
          <p:nvPr>
            <p:ph idx="1"/>
          </p:nvPr>
        </p:nvSpPr>
        <p:spPr>
          <a:xfrm>
            <a:off x="903651" y="1872342"/>
            <a:ext cx="4356100" cy="4075219"/>
          </a:xfrm>
        </p:spPr>
        <p:txBody>
          <a:bodyPr vert="horz" lIns="91440" tIns="45720" rIns="91440" bIns="45720" rtlCol="0">
            <a:noAutofit/>
          </a:bodyPr>
          <a:lstStyle/>
          <a:p>
            <a:pPr marL="0" indent="0">
              <a:buNone/>
            </a:pPr>
            <a:r>
              <a:rPr lang="nl-NL" sz="3600" i="0" dirty="0" err="1"/>
              <a:t>https</a:t>
            </a:r>
            <a:r>
              <a:rPr lang="nl-NL" sz="3600" i="0" dirty="0"/>
              <a:t>://</a:t>
            </a:r>
            <a:r>
              <a:rPr lang="nl-NL" sz="3600" i="0" dirty="0" err="1"/>
              <a:t>webapi.heartsafeliving.com</a:t>
            </a:r>
            <a:r>
              <a:rPr lang="nl-NL" sz="3600" i="0" dirty="0"/>
              <a:t>/</a:t>
            </a:r>
            <a:r>
              <a:rPr lang="nl-NL" sz="3600" i="0" dirty="0" err="1"/>
              <a:t>api</a:t>
            </a:r>
            <a:r>
              <a:rPr lang="nl-NL" sz="3600" i="0" dirty="0"/>
              <a:t>/</a:t>
            </a:r>
            <a:r>
              <a:rPr lang="nl-NL" sz="3600" i="0" dirty="0" err="1"/>
              <a:t>Aed</a:t>
            </a:r>
            <a:r>
              <a:rPr lang="nl-NL" sz="3600" i="0" dirty="0"/>
              <a:t>/</a:t>
            </a:r>
            <a:r>
              <a:rPr lang="nl-NL" sz="3600" i="0" dirty="0" err="1"/>
              <a:t>GetAllInRange</a:t>
            </a:r>
            <a:r>
              <a:rPr lang="nl-NL" sz="3600" i="0" dirty="0"/>
              <a:t>?</a:t>
            </a:r>
            <a:br>
              <a:rPr lang="nl-NL" sz="3600" i="0" dirty="0"/>
            </a:br>
            <a:r>
              <a:rPr lang="nl-NL" sz="3600" i="0" dirty="0"/>
              <a:t>latitude=52.091371&amp;</a:t>
            </a:r>
            <a:br>
              <a:rPr lang="nl-NL" sz="3600" i="0" dirty="0"/>
            </a:br>
            <a:r>
              <a:rPr lang="nl-NL" sz="3600" i="0" dirty="0"/>
              <a:t>longitude=5.100946&amp;range=2000</a:t>
            </a:r>
          </a:p>
          <a:p>
            <a:pPr marL="285750" indent="0">
              <a:buNone/>
            </a:pPr>
            <a:endParaRPr lang="nl-NL" sz="3600" dirty="0"/>
          </a:p>
          <a:p>
            <a:pPr marL="285750" indent="0">
              <a:buNone/>
            </a:pPr>
            <a:endParaRPr lang="en-US" sz="3600" dirty="0"/>
          </a:p>
        </p:txBody>
      </p:sp>
      <p:sp>
        <p:nvSpPr>
          <p:cNvPr id="16" name="Titel 1">
            <a:extLst>
              <a:ext uri="{FF2B5EF4-FFF2-40B4-BE49-F238E27FC236}">
                <a16:creationId xmlns:a16="http://schemas.microsoft.com/office/drawing/2014/main" id="{708F1C18-1F9B-9C85-4142-CE6B4D9B8FA8}"/>
              </a:ext>
            </a:extLst>
          </p:cNvPr>
          <p:cNvSpPr txBox="1">
            <a:spLocks/>
          </p:cNvSpPr>
          <p:nvPr/>
        </p:nvSpPr>
        <p:spPr>
          <a:xfrm>
            <a:off x="903651" y="496432"/>
            <a:ext cx="7358149" cy="1375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API ‘</a:t>
            </a:r>
            <a:r>
              <a:rPr lang="nl-NL" sz="6000" b="1" dirty="0" err="1">
                <a:latin typeface="+mn-lt"/>
              </a:rPr>
              <a:t>hacking</a:t>
            </a:r>
            <a:r>
              <a:rPr lang="nl-NL" sz="6000" b="1" dirty="0">
                <a:latin typeface="+mn-lt"/>
              </a:rPr>
              <a:t>’</a:t>
            </a:r>
          </a:p>
        </p:txBody>
      </p:sp>
      <p:pic>
        <p:nvPicPr>
          <p:cNvPr id="6" name="Afbeelding 5" descr="Afbeelding met tekst, schermopname&#10;&#10;Automatisch gegenereerde beschrijving">
            <a:extLst>
              <a:ext uri="{FF2B5EF4-FFF2-40B4-BE49-F238E27FC236}">
                <a16:creationId xmlns:a16="http://schemas.microsoft.com/office/drawing/2014/main" id="{EEECD697-8690-4867-2178-C516F83A44A0}"/>
              </a:ext>
            </a:extLst>
          </p:cNvPr>
          <p:cNvPicPr>
            <a:picLocks noChangeAspect="1"/>
          </p:cNvPicPr>
          <p:nvPr/>
        </p:nvPicPr>
        <p:blipFill>
          <a:blip r:embed="rId3"/>
          <a:stretch>
            <a:fillRect/>
          </a:stretch>
        </p:blipFill>
        <p:spPr>
          <a:xfrm>
            <a:off x="6375400" y="0"/>
            <a:ext cx="5816600" cy="6858000"/>
          </a:xfrm>
          <a:prstGeom prst="rect">
            <a:avLst/>
          </a:prstGeom>
        </p:spPr>
      </p:pic>
    </p:spTree>
    <p:extLst>
      <p:ext uri="{BB962C8B-B14F-4D97-AF65-F5344CB8AC3E}">
        <p14:creationId xmlns:p14="http://schemas.microsoft.com/office/powerpoint/2010/main" val="1003217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8576877C-FFEC-BDB0-65E9-75C5ECAD9BEC}"/>
              </a:ext>
            </a:extLst>
          </p:cNvPr>
          <p:cNvSpPr txBox="1"/>
          <p:nvPr/>
        </p:nvSpPr>
        <p:spPr>
          <a:xfrm>
            <a:off x="9640711" y="6488668"/>
            <a:ext cx="2551289" cy="369332"/>
          </a:xfrm>
          <a:prstGeom prst="rect">
            <a:avLst/>
          </a:prstGeom>
          <a:noFill/>
        </p:spPr>
        <p:txBody>
          <a:bodyPr wrap="square" rtlCol="0">
            <a:spAutoFit/>
          </a:bodyPr>
          <a:lstStyle/>
          <a:p>
            <a:r>
              <a:rPr lang="nl-NL" dirty="0">
                <a:solidFill>
                  <a:schemeClr val="bg1"/>
                </a:solidFill>
              </a:rPr>
              <a:t>gegenereerde afbeelding</a:t>
            </a:r>
          </a:p>
        </p:txBody>
      </p:sp>
      <p:sp>
        <p:nvSpPr>
          <p:cNvPr id="8" name="Tijdelijke aanduiding voor inhoud 2">
            <a:extLst>
              <a:ext uri="{FF2B5EF4-FFF2-40B4-BE49-F238E27FC236}">
                <a16:creationId xmlns:a16="http://schemas.microsoft.com/office/drawing/2014/main" id="{32BCEE90-B7FE-6D6A-8AFC-CBF6465C8FEB}"/>
              </a:ext>
            </a:extLst>
          </p:cNvPr>
          <p:cNvSpPr>
            <a:spLocks noGrp="1"/>
          </p:cNvSpPr>
          <p:nvPr>
            <p:ph idx="1"/>
          </p:nvPr>
        </p:nvSpPr>
        <p:spPr>
          <a:xfrm>
            <a:off x="900603" y="1872342"/>
            <a:ext cx="4316856" cy="4985658"/>
          </a:xfrm>
        </p:spPr>
        <p:txBody>
          <a:bodyPr vert="horz" lIns="91440" tIns="45720" rIns="91440" bIns="45720" rtlCol="0">
            <a:noAutofit/>
          </a:bodyPr>
          <a:lstStyle/>
          <a:p>
            <a:pPr marL="0" indent="0">
              <a:buNone/>
            </a:pPr>
            <a:r>
              <a:rPr lang="nl-NL" sz="3600" i="0" dirty="0"/>
              <a:t>Toen ik dit had gevonden kreeg ik een idee hoe </a:t>
            </a:r>
            <a:r>
              <a:rPr lang="nl-NL" sz="3600" i="0" dirty="0" err="1"/>
              <a:t>ChatGPT</a:t>
            </a:r>
            <a:r>
              <a:rPr lang="nl-NL" sz="3600" i="0" dirty="0"/>
              <a:t> me kon helpen om info over alle </a:t>
            </a:r>
            <a:r>
              <a:rPr lang="nl-NL" sz="3600" i="0" dirty="0" err="1"/>
              <a:t>AED’s</a:t>
            </a:r>
            <a:r>
              <a:rPr lang="nl-NL" sz="3600" i="0" dirty="0"/>
              <a:t> op te vragen.</a:t>
            </a:r>
          </a:p>
        </p:txBody>
      </p:sp>
      <p:sp>
        <p:nvSpPr>
          <p:cNvPr id="9" name="Titel 1">
            <a:extLst>
              <a:ext uri="{FF2B5EF4-FFF2-40B4-BE49-F238E27FC236}">
                <a16:creationId xmlns:a16="http://schemas.microsoft.com/office/drawing/2014/main" id="{466548B6-BB11-F103-4E28-CD4060706E4E}"/>
              </a:ext>
            </a:extLst>
          </p:cNvPr>
          <p:cNvSpPr txBox="1">
            <a:spLocks/>
          </p:cNvSpPr>
          <p:nvPr/>
        </p:nvSpPr>
        <p:spPr>
          <a:xfrm>
            <a:off x="903651" y="496432"/>
            <a:ext cx="7358149" cy="1375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5400" b="1" dirty="0">
                <a:latin typeface="+mn-lt"/>
              </a:rPr>
              <a:t>Alle </a:t>
            </a:r>
            <a:r>
              <a:rPr lang="nl-NL" sz="5400" b="1" dirty="0" err="1">
                <a:latin typeface="+mn-lt"/>
              </a:rPr>
              <a:t>AED’s</a:t>
            </a:r>
            <a:endParaRPr lang="nl-NL" sz="5400" b="1" dirty="0">
              <a:latin typeface="+mn-lt"/>
            </a:endParaRPr>
          </a:p>
        </p:txBody>
      </p:sp>
      <p:pic>
        <p:nvPicPr>
          <p:cNvPr id="19" name="Afbeelding 18" descr="Afbeelding met tekst, schermopname, software, Website&#10;&#10;Automatisch gegenereerde beschrijving">
            <a:extLst>
              <a:ext uri="{FF2B5EF4-FFF2-40B4-BE49-F238E27FC236}">
                <a16:creationId xmlns:a16="http://schemas.microsoft.com/office/drawing/2014/main" id="{E88D43BF-4678-62D2-E157-D1DDEDA0F80D}"/>
              </a:ext>
            </a:extLst>
          </p:cNvPr>
          <p:cNvPicPr>
            <a:picLocks noChangeAspect="1"/>
          </p:cNvPicPr>
          <p:nvPr/>
        </p:nvPicPr>
        <p:blipFill>
          <a:blip r:embed="rId3"/>
          <a:stretch>
            <a:fillRect/>
          </a:stretch>
        </p:blipFill>
        <p:spPr>
          <a:xfrm>
            <a:off x="5826066" y="0"/>
            <a:ext cx="6435427" cy="6858000"/>
          </a:xfrm>
          <a:prstGeom prst="rect">
            <a:avLst/>
          </a:prstGeom>
        </p:spPr>
      </p:pic>
    </p:spTree>
    <p:extLst>
      <p:ext uri="{BB962C8B-B14F-4D97-AF65-F5344CB8AC3E}">
        <p14:creationId xmlns:p14="http://schemas.microsoft.com/office/powerpoint/2010/main" val="1804955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jdelijke aanduiding voor inhoud 2">
            <a:extLst>
              <a:ext uri="{FF2B5EF4-FFF2-40B4-BE49-F238E27FC236}">
                <a16:creationId xmlns:a16="http://schemas.microsoft.com/office/drawing/2014/main" id="{7197BFDF-F176-C5F5-0A73-4B808F90047D}"/>
              </a:ext>
            </a:extLst>
          </p:cNvPr>
          <p:cNvSpPr>
            <a:spLocks noGrp="1"/>
          </p:cNvSpPr>
          <p:nvPr>
            <p:ph idx="1"/>
          </p:nvPr>
        </p:nvSpPr>
        <p:spPr>
          <a:xfrm>
            <a:off x="618856" y="1953622"/>
            <a:ext cx="3733800" cy="4985658"/>
          </a:xfrm>
        </p:spPr>
        <p:txBody>
          <a:bodyPr vert="horz" lIns="91440" tIns="45720" rIns="91440" bIns="45720" rtlCol="0">
            <a:noAutofit/>
          </a:bodyPr>
          <a:lstStyle/>
          <a:p>
            <a:pPr marL="285750" indent="0">
              <a:buNone/>
            </a:pPr>
            <a:r>
              <a:rPr lang="en-US" sz="3600" dirty="0"/>
              <a:t>Maar er </a:t>
            </a:r>
            <a:r>
              <a:rPr lang="en-US" sz="3600" dirty="0" err="1"/>
              <a:t>zijn</a:t>
            </a:r>
            <a:r>
              <a:rPr lang="en-US" sz="3600" dirty="0"/>
              <a:t> </a:t>
            </a:r>
            <a:r>
              <a:rPr lang="en-US" sz="3600" dirty="0" err="1"/>
              <a:t>ook</a:t>
            </a:r>
            <a:r>
              <a:rPr lang="en-US" sz="3600" dirty="0"/>
              <a:t> </a:t>
            </a:r>
            <a:r>
              <a:rPr lang="en-US" sz="3600" dirty="0" err="1"/>
              <a:t>verhalen</a:t>
            </a:r>
            <a:r>
              <a:rPr lang="en-US" sz="3600" dirty="0"/>
              <a:t> die </a:t>
            </a:r>
            <a:r>
              <a:rPr lang="en-US" sz="3600" dirty="0" err="1"/>
              <a:t>zonder</a:t>
            </a:r>
            <a:r>
              <a:rPr lang="en-US" sz="3600" dirty="0"/>
              <a:t> </a:t>
            </a:r>
            <a:r>
              <a:rPr lang="en-US" sz="3600" dirty="0" err="1"/>
              <a:t>ChatGPT</a:t>
            </a:r>
            <a:r>
              <a:rPr lang="en-US" sz="3600" dirty="0"/>
              <a:t> nooit </a:t>
            </a:r>
            <a:r>
              <a:rPr lang="en-US" sz="3600" dirty="0" err="1"/>
              <a:t>gemaakt</a:t>
            </a:r>
            <a:r>
              <a:rPr lang="en-US" sz="3600" dirty="0"/>
              <a:t> </a:t>
            </a:r>
            <a:r>
              <a:rPr lang="en-US" sz="3600" dirty="0" err="1"/>
              <a:t>waren</a:t>
            </a:r>
            <a:r>
              <a:rPr lang="en-US" sz="3600" dirty="0"/>
              <a:t>.</a:t>
            </a:r>
          </a:p>
        </p:txBody>
      </p:sp>
      <p:sp>
        <p:nvSpPr>
          <p:cNvPr id="16" name="Titel 1">
            <a:extLst>
              <a:ext uri="{FF2B5EF4-FFF2-40B4-BE49-F238E27FC236}">
                <a16:creationId xmlns:a16="http://schemas.microsoft.com/office/drawing/2014/main" id="{708F1C18-1F9B-9C85-4142-CE6B4D9B8FA8}"/>
              </a:ext>
            </a:extLst>
          </p:cNvPr>
          <p:cNvSpPr txBox="1">
            <a:spLocks/>
          </p:cNvSpPr>
          <p:nvPr/>
        </p:nvSpPr>
        <p:spPr>
          <a:xfrm>
            <a:off x="903651" y="496432"/>
            <a:ext cx="7358149" cy="137591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err="1">
                <a:latin typeface="+mn-lt"/>
              </a:rPr>
              <a:t>AED’s</a:t>
            </a:r>
            <a:endParaRPr lang="nl-NL" sz="6000" b="1" dirty="0">
              <a:latin typeface="+mn-lt"/>
            </a:endParaRPr>
          </a:p>
        </p:txBody>
      </p:sp>
      <p:pic>
        <p:nvPicPr>
          <p:cNvPr id="1028" name="Picture 4">
            <a:extLst>
              <a:ext uri="{FF2B5EF4-FFF2-40B4-BE49-F238E27FC236}">
                <a16:creationId xmlns:a16="http://schemas.microsoft.com/office/drawing/2014/main" id="{B32642F7-9DE8-D605-0234-530BD6AEA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163"/>
            <a:ext cx="12192000" cy="679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67055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Afbeelding 4" descr="Afbeelding met tekst, schermopname, wolk, hemel&#10;&#10;Automatisch gegenereerde beschrijving">
            <a:extLst>
              <a:ext uri="{FF2B5EF4-FFF2-40B4-BE49-F238E27FC236}">
                <a16:creationId xmlns:a16="http://schemas.microsoft.com/office/drawing/2014/main" id="{84404A84-A29F-751F-5D9B-10A1243E2057}"/>
              </a:ext>
            </a:extLst>
          </p:cNvPr>
          <p:cNvPicPr>
            <a:picLocks noChangeAspect="1"/>
          </p:cNvPicPr>
          <p:nvPr/>
        </p:nvPicPr>
        <p:blipFill>
          <a:blip r:embed="rId3"/>
          <a:stretch>
            <a:fillRect/>
          </a:stretch>
        </p:blipFill>
        <p:spPr>
          <a:xfrm>
            <a:off x="0" y="0"/>
            <a:ext cx="6096000" cy="6858000"/>
          </a:xfrm>
          <a:prstGeom prst="rect">
            <a:avLst/>
          </a:prstGeom>
        </p:spPr>
      </p:pic>
      <p:pic>
        <p:nvPicPr>
          <p:cNvPr id="4" name="Afbeelding 3" descr="Afbeelding met kleding, overdekt, schoeisel, persoon&#10;&#10;Automatisch gegenereerde beschrijving">
            <a:extLst>
              <a:ext uri="{FF2B5EF4-FFF2-40B4-BE49-F238E27FC236}">
                <a16:creationId xmlns:a16="http://schemas.microsoft.com/office/drawing/2014/main" id="{48F09C38-92CB-989B-64FE-F464FE2D483D}"/>
              </a:ext>
            </a:extLst>
          </p:cNvPr>
          <p:cNvPicPr>
            <a:picLocks noChangeAspect="1"/>
          </p:cNvPicPr>
          <p:nvPr/>
        </p:nvPicPr>
        <p:blipFill rotWithShape="1">
          <a:blip r:embed="rId4"/>
          <a:srcRect l="27213" t="12813" r="24805" b="16710"/>
          <a:stretch/>
        </p:blipFill>
        <p:spPr>
          <a:xfrm>
            <a:off x="6096000" y="0"/>
            <a:ext cx="6096000" cy="6858000"/>
          </a:xfrm>
          <a:prstGeom prst="rect">
            <a:avLst/>
          </a:prstGeom>
        </p:spPr>
      </p:pic>
    </p:spTree>
    <p:extLst>
      <p:ext uri="{BB962C8B-B14F-4D97-AF65-F5344CB8AC3E}">
        <p14:creationId xmlns:p14="http://schemas.microsoft.com/office/powerpoint/2010/main" val="1707871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FC6358-60DB-E8D2-1D96-9CD0A211C911}"/>
              </a:ext>
            </a:extLst>
          </p:cNvPr>
          <p:cNvSpPr>
            <a:spLocks noGrp="1"/>
          </p:cNvSpPr>
          <p:nvPr>
            <p:ph type="ctrTitle"/>
          </p:nvPr>
        </p:nvSpPr>
        <p:spPr>
          <a:xfrm>
            <a:off x="286327" y="180530"/>
            <a:ext cx="11545455" cy="6503733"/>
          </a:xfrm>
        </p:spPr>
        <p:txBody>
          <a:bodyPr anchor="ctr">
            <a:normAutofit/>
          </a:bodyPr>
          <a:lstStyle/>
          <a:p>
            <a:r>
              <a:rPr lang="nl-NL" sz="10000" dirty="0">
                <a:solidFill>
                  <a:schemeClr val="bg1"/>
                </a:solidFill>
                <a:latin typeface="SDGlitchDemo" pitchFamily="2" charset="0"/>
                <a:cs typeface="Bradley Hand ITC" panose="020F0502020204030204" pitchFamily="34" charset="0"/>
              </a:rPr>
              <a:t>AFRONDING</a:t>
            </a:r>
          </a:p>
        </p:txBody>
      </p:sp>
    </p:spTree>
    <p:extLst>
      <p:ext uri="{BB962C8B-B14F-4D97-AF65-F5344CB8AC3E}">
        <p14:creationId xmlns:p14="http://schemas.microsoft.com/office/powerpoint/2010/main" val="2155920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17" name="Titel 1">
            <a:extLst>
              <a:ext uri="{FF2B5EF4-FFF2-40B4-BE49-F238E27FC236}">
                <a16:creationId xmlns:a16="http://schemas.microsoft.com/office/drawing/2014/main" id="{A0891E93-FADA-4D1A-655F-37720DBE6318}"/>
              </a:ext>
            </a:extLst>
          </p:cNvPr>
          <p:cNvSpPr txBox="1">
            <a:spLocks/>
          </p:cNvSpPr>
          <p:nvPr/>
        </p:nvSpPr>
        <p:spPr>
          <a:xfrm>
            <a:off x="838200" y="530591"/>
            <a:ext cx="3888526" cy="10277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6000" b="1" kern="1200">
                <a:solidFill>
                  <a:schemeClr val="tx1"/>
                </a:solidFill>
                <a:latin typeface="+mn-lt"/>
                <a:ea typeface="+mj-ea"/>
                <a:cs typeface="+mj-cs"/>
              </a:rPr>
              <a:t>ChatGPT </a:t>
            </a:r>
            <a:r>
              <a:rPr lang="en-US" sz="6000" b="1">
                <a:latin typeface="+mn-lt"/>
              </a:rPr>
              <a:t>UI</a:t>
            </a:r>
            <a:endParaRPr lang="en-US" sz="6000" b="1" kern="1200">
              <a:solidFill>
                <a:schemeClr val="tx1"/>
              </a:solidFill>
              <a:latin typeface="+mn-lt"/>
              <a:ea typeface="+mj-ea"/>
              <a:cs typeface="+mj-cs"/>
            </a:endParaRPr>
          </a:p>
        </p:txBody>
      </p:sp>
      <p:sp>
        <p:nvSpPr>
          <p:cNvPr id="7" name="Tijdelijke aanduiding voor inhoud 2">
            <a:extLst>
              <a:ext uri="{FF2B5EF4-FFF2-40B4-BE49-F238E27FC236}">
                <a16:creationId xmlns:a16="http://schemas.microsoft.com/office/drawing/2014/main" id="{1A2E5B73-B607-D355-62FB-89D58B14F615}"/>
              </a:ext>
            </a:extLst>
          </p:cNvPr>
          <p:cNvSpPr>
            <a:spLocks noGrp="1"/>
          </p:cNvSpPr>
          <p:nvPr>
            <p:ph idx="1"/>
          </p:nvPr>
        </p:nvSpPr>
        <p:spPr>
          <a:xfrm>
            <a:off x="838200" y="2088947"/>
            <a:ext cx="4769939" cy="4706384"/>
          </a:xfrm>
        </p:spPr>
        <p:txBody>
          <a:bodyPr vert="horz" lIns="91440" tIns="45720" rIns="91440" bIns="45720" rtlCol="0">
            <a:noAutofit/>
          </a:bodyPr>
          <a:lstStyle/>
          <a:p>
            <a:pPr marL="0" indent="0">
              <a:buNone/>
            </a:pPr>
            <a:r>
              <a:rPr lang="en-US" sz="3200"/>
              <a:t>Zo ziet ChatGPT er uit als je op chat.openai.com inlogt met een eigen account. </a:t>
            </a:r>
          </a:p>
          <a:p>
            <a:pPr marL="0" indent="0">
              <a:buNone/>
            </a:pPr>
            <a:r>
              <a:rPr lang="en-US" sz="3200"/>
              <a:t>Onderaan kun je een nieuwe vraag stellen en links zie je de oude gesprekken.</a:t>
            </a:r>
          </a:p>
          <a:p>
            <a:pPr marL="0" indent="0">
              <a:buNone/>
            </a:pPr>
            <a:r>
              <a:rPr lang="en-US" sz="3200"/>
              <a:t>Maar dat is niet wat je vandaag gaat zien…</a:t>
            </a:r>
          </a:p>
        </p:txBody>
      </p:sp>
      <p:pic>
        <p:nvPicPr>
          <p:cNvPr id="5" name="Afbeelding 4" descr="Afbeelding met tekst, schermopname, ontwerp&#10;&#10;Automatisch gegenereerde beschrijving">
            <a:extLst>
              <a:ext uri="{FF2B5EF4-FFF2-40B4-BE49-F238E27FC236}">
                <a16:creationId xmlns:a16="http://schemas.microsoft.com/office/drawing/2014/main" id="{F2A48C71-A0FD-4DFB-4AFA-EEFBB0A27F2B}"/>
              </a:ext>
            </a:extLst>
          </p:cNvPr>
          <p:cNvPicPr>
            <a:picLocks noChangeAspect="1"/>
          </p:cNvPicPr>
          <p:nvPr/>
        </p:nvPicPr>
        <p:blipFill>
          <a:blip r:embed="rId3"/>
          <a:stretch>
            <a:fillRect/>
          </a:stretch>
        </p:blipFill>
        <p:spPr>
          <a:xfrm>
            <a:off x="6164280" y="2088947"/>
            <a:ext cx="6046279" cy="3869619"/>
          </a:xfrm>
          <a:prstGeom prst="rect">
            <a:avLst/>
          </a:prstGeom>
        </p:spPr>
      </p:pic>
      <p:sp>
        <p:nvSpPr>
          <p:cNvPr id="6" name="Tijdelijke aanduiding voor inhoud 2">
            <a:extLst>
              <a:ext uri="{FF2B5EF4-FFF2-40B4-BE49-F238E27FC236}">
                <a16:creationId xmlns:a16="http://schemas.microsoft.com/office/drawing/2014/main" id="{C9821760-85A6-05FE-6240-6B9A87BC8D2C}"/>
              </a:ext>
            </a:extLst>
          </p:cNvPr>
          <p:cNvSpPr txBox="1">
            <a:spLocks/>
          </p:cNvSpPr>
          <p:nvPr/>
        </p:nvSpPr>
        <p:spPr>
          <a:xfrm>
            <a:off x="859808" y="2088947"/>
            <a:ext cx="4748332"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nl-NL"/>
          </a:p>
        </p:txBody>
      </p:sp>
    </p:spTree>
    <p:extLst>
      <p:ext uri="{BB962C8B-B14F-4D97-AF65-F5344CB8AC3E}">
        <p14:creationId xmlns:p14="http://schemas.microsoft.com/office/powerpoint/2010/main" val="34043741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el 1">
            <a:extLst>
              <a:ext uri="{FF2B5EF4-FFF2-40B4-BE49-F238E27FC236}">
                <a16:creationId xmlns:a16="http://schemas.microsoft.com/office/drawing/2014/main" id="{A0891E93-FADA-4D1A-655F-37720DBE6318}"/>
              </a:ext>
            </a:extLst>
          </p:cNvPr>
          <p:cNvSpPr txBox="1">
            <a:spLocks/>
          </p:cNvSpPr>
          <p:nvPr/>
        </p:nvSpPr>
        <p:spPr>
          <a:xfrm>
            <a:off x="838200" y="365125"/>
            <a:ext cx="5962785"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nl-NL" sz="6000" b="1" dirty="0">
                <a:latin typeface="+mn-lt"/>
              </a:rPr>
              <a:t>Samenvattend</a:t>
            </a:r>
          </a:p>
        </p:txBody>
      </p:sp>
      <p:sp>
        <p:nvSpPr>
          <p:cNvPr id="16" name="Tijdelijke aanduiding voor inhoud 2">
            <a:extLst>
              <a:ext uri="{FF2B5EF4-FFF2-40B4-BE49-F238E27FC236}">
                <a16:creationId xmlns:a16="http://schemas.microsoft.com/office/drawing/2014/main" id="{C9FE64BE-A72C-30E4-3AD3-D8718A90A816}"/>
              </a:ext>
            </a:extLst>
          </p:cNvPr>
          <p:cNvSpPr>
            <a:spLocks noGrp="1"/>
          </p:cNvSpPr>
          <p:nvPr>
            <p:ph idx="1"/>
          </p:nvPr>
        </p:nvSpPr>
        <p:spPr>
          <a:xfrm>
            <a:off x="538743" y="2110579"/>
            <a:ext cx="11024366" cy="4382296"/>
          </a:xfrm>
        </p:spPr>
        <p:txBody>
          <a:bodyPr vert="horz" lIns="91440" tIns="45720" rIns="91440" bIns="45720" rtlCol="0">
            <a:noAutofit/>
          </a:bodyPr>
          <a:lstStyle/>
          <a:p>
            <a:pPr marL="742950" indent="-457200">
              <a:buAutoNum type="arabicPeriod"/>
            </a:pPr>
            <a:r>
              <a:rPr lang="nl-NL" sz="3600" dirty="0"/>
              <a:t>AI ken je helpen om code te schrijven voor tal van onderzoeken. Google </a:t>
            </a:r>
            <a:r>
              <a:rPr lang="nl-NL" sz="3600" dirty="0" err="1"/>
              <a:t>Dorking</a:t>
            </a:r>
            <a:r>
              <a:rPr lang="nl-NL" sz="3600" dirty="0"/>
              <a:t>, Wikidata, Open Street Map en Python.</a:t>
            </a:r>
          </a:p>
          <a:p>
            <a:pPr marL="742950" indent="-457200">
              <a:buAutoNum type="arabicPeriod"/>
            </a:pPr>
            <a:r>
              <a:rPr lang="nl-NL" sz="3600" dirty="0"/>
              <a:t>Experimenteer, maar vergeet niet de uitkomsten van je onderzoeken te verifiëren met andere bronnen.</a:t>
            </a:r>
          </a:p>
          <a:p>
            <a:pPr marL="742950" indent="-457200">
              <a:buAutoNum type="arabicPeriod"/>
            </a:pPr>
            <a:r>
              <a:rPr lang="nl-NL" sz="3600" dirty="0"/>
              <a:t>Met bijna ieder onderzoek leer ik weer nieuwe technieken en ontdek nieuwe mogelijkheden. Het is vooral een kwestie van doen! </a:t>
            </a:r>
          </a:p>
          <a:p>
            <a:pPr marL="285750" indent="0">
              <a:buNone/>
            </a:pPr>
            <a:endParaRPr lang="nl-NL" sz="3600" dirty="0"/>
          </a:p>
          <a:p>
            <a:pPr marL="285750" indent="0">
              <a:buNone/>
            </a:pPr>
            <a:endParaRPr lang="nl-NL" sz="3600" dirty="0"/>
          </a:p>
          <a:p>
            <a:pPr marL="742950" indent="-457200">
              <a:buAutoNum type="arabicPeriod"/>
            </a:pPr>
            <a:endParaRPr lang="nl-NL" sz="3600" dirty="0"/>
          </a:p>
        </p:txBody>
      </p:sp>
    </p:spTree>
    <p:extLst>
      <p:ext uri="{BB962C8B-B14F-4D97-AF65-F5344CB8AC3E}">
        <p14:creationId xmlns:p14="http://schemas.microsoft.com/office/powerpoint/2010/main" val="5183176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ep 2">
            <a:extLst>
              <a:ext uri="{FF2B5EF4-FFF2-40B4-BE49-F238E27FC236}">
                <a16:creationId xmlns:a16="http://schemas.microsoft.com/office/drawing/2014/main" id="{8E5A1333-FF10-B1D5-D8FD-48711C6D378C}"/>
              </a:ext>
            </a:extLst>
          </p:cNvPr>
          <p:cNvGrpSpPr/>
          <p:nvPr/>
        </p:nvGrpSpPr>
        <p:grpSpPr>
          <a:xfrm>
            <a:off x="5771429" y="0"/>
            <a:ext cx="6420571" cy="6858000"/>
            <a:chOff x="3878255" y="0"/>
            <a:chExt cx="4859337" cy="4724400"/>
          </a:xfrm>
        </p:grpSpPr>
        <p:pic>
          <p:nvPicPr>
            <p:cNvPr id="1026" name="Picture 2" descr="Afbeelding">
              <a:extLst>
                <a:ext uri="{FF2B5EF4-FFF2-40B4-BE49-F238E27FC236}">
                  <a16:creationId xmlns:a16="http://schemas.microsoft.com/office/drawing/2014/main" id="{D0E6C858-C197-B127-045C-89BF4AF5B2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4545"/>
            <a:stretch/>
          </p:blipFill>
          <p:spPr bwMode="auto">
            <a:xfrm>
              <a:off x="3878255" y="0"/>
              <a:ext cx="4859337" cy="3740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fbeelding">
              <a:extLst>
                <a:ext uri="{FF2B5EF4-FFF2-40B4-BE49-F238E27FC236}">
                  <a16:creationId xmlns:a16="http://schemas.microsoft.com/office/drawing/2014/main" id="{D826D356-7A2E-D211-0FF4-C5E21DDBFE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566"/>
            <a:stretch/>
          </p:blipFill>
          <p:spPr bwMode="auto">
            <a:xfrm>
              <a:off x="3878255" y="374073"/>
              <a:ext cx="4859337" cy="4350327"/>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kstvak 4">
            <a:extLst>
              <a:ext uri="{FF2B5EF4-FFF2-40B4-BE49-F238E27FC236}">
                <a16:creationId xmlns:a16="http://schemas.microsoft.com/office/drawing/2014/main" id="{D55E93E0-A14F-E290-A233-9DAB2F27FFBF}"/>
              </a:ext>
            </a:extLst>
          </p:cNvPr>
          <p:cNvSpPr txBox="1"/>
          <p:nvPr/>
        </p:nvSpPr>
        <p:spPr>
          <a:xfrm>
            <a:off x="637309" y="2691768"/>
            <a:ext cx="4184073" cy="1631216"/>
          </a:xfrm>
          <a:prstGeom prst="rect">
            <a:avLst/>
          </a:prstGeom>
          <a:noFill/>
        </p:spPr>
        <p:txBody>
          <a:bodyPr wrap="square">
            <a:spAutoFit/>
          </a:bodyPr>
          <a:lstStyle/>
          <a:p>
            <a:pPr algn="ctr">
              <a:spcAft>
                <a:spcPts val="600"/>
              </a:spcAft>
            </a:pPr>
            <a:r>
              <a:rPr lang="en-US" sz="10000" b="1" dirty="0">
                <a:latin typeface="SDGlitchDemo" pitchFamily="2" charset="0"/>
              </a:rPr>
              <a:t>VRAGEN?</a:t>
            </a:r>
          </a:p>
        </p:txBody>
      </p:sp>
    </p:spTree>
    <p:extLst>
      <p:ext uri="{BB962C8B-B14F-4D97-AF65-F5344CB8AC3E}">
        <p14:creationId xmlns:p14="http://schemas.microsoft.com/office/powerpoint/2010/main" val="1830079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1B782CE-9DD7-2183-8CED-584917EFC245}"/>
              </a:ext>
            </a:extLst>
          </p:cNvPr>
          <p:cNvSpPr>
            <a:spLocks noGrp="1"/>
          </p:cNvSpPr>
          <p:nvPr>
            <p:ph type="title"/>
          </p:nvPr>
        </p:nvSpPr>
        <p:spPr>
          <a:xfrm>
            <a:off x="838200" y="455441"/>
            <a:ext cx="10515600" cy="1325563"/>
          </a:xfrm>
        </p:spPr>
        <p:txBody>
          <a:bodyPr>
            <a:normAutofit/>
          </a:bodyPr>
          <a:lstStyle/>
          <a:p>
            <a:pPr algn="ctr"/>
            <a:r>
              <a:rPr lang="nl-NL" sz="6000" b="1" dirty="0" err="1">
                <a:latin typeface="+mn-lt"/>
              </a:rPr>
              <a:t>regiohelden.zapier.app</a:t>
            </a:r>
            <a:endParaRPr lang="nl-NL" sz="6000" b="1" dirty="0">
              <a:latin typeface="+mn-lt"/>
            </a:endParaRPr>
          </a:p>
        </p:txBody>
      </p:sp>
      <p:pic>
        <p:nvPicPr>
          <p:cNvPr id="7" name="Afbeelding 6" descr="Afbeelding met tekst, schermopname, Lettertype&#10;&#10;Automatisch gegenereerde beschrijving">
            <a:extLst>
              <a:ext uri="{FF2B5EF4-FFF2-40B4-BE49-F238E27FC236}">
                <a16:creationId xmlns:a16="http://schemas.microsoft.com/office/drawing/2014/main" id="{906CD796-8907-4FF6-A541-44EDFA435C14}"/>
              </a:ext>
            </a:extLst>
          </p:cNvPr>
          <p:cNvPicPr>
            <a:picLocks noChangeAspect="1"/>
          </p:cNvPicPr>
          <p:nvPr/>
        </p:nvPicPr>
        <p:blipFill>
          <a:blip r:embed="rId3"/>
          <a:stretch>
            <a:fillRect/>
          </a:stretch>
        </p:blipFill>
        <p:spPr>
          <a:xfrm>
            <a:off x="478333" y="3106567"/>
            <a:ext cx="11235334" cy="3634961"/>
          </a:xfrm>
          <a:prstGeom prst="rect">
            <a:avLst/>
          </a:prstGeom>
        </p:spPr>
      </p:pic>
      <p:sp>
        <p:nvSpPr>
          <p:cNvPr id="4" name="Tekstvak 3">
            <a:extLst>
              <a:ext uri="{FF2B5EF4-FFF2-40B4-BE49-F238E27FC236}">
                <a16:creationId xmlns:a16="http://schemas.microsoft.com/office/drawing/2014/main" id="{567C1AD7-7CAB-7CDD-7634-8E1F359CC25C}"/>
              </a:ext>
            </a:extLst>
          </p:cNvPr>
          <p:cNvSpPr txBox="1"/>
          <p:nvPr/>
        </p:nvSpPr>
        <p:spPr>
          <a:xfrm>
            <a:off x="478333" y="1781004"/>
            <a:ext cx="11235334" cy="1077218"/>
          </a:xfrm>
          <a:prstGeom prst="rect">
            <a:avLst/>
          </a:prstGeom>
          <a:noFill/>
        </p:spPr>
        <p:txBody>
          <a:bodyPr wrap="square">
            <a:spAutoFit/>
          </a:bodyPr>
          <a:lstStyle/>
          <a:p>
            <a:r>
              <a:rPr lang="nl-NL" sz="3200" b="0" i="0" u="none" strike="noStrike" dirty="0">
                <a:solidFill>
                  <a:srgbClr val="000000"/>
                </a:solidFill>
                <a:effectLst/>
              </a:rPr>
              <a:t>Want speciaal voor deze workshop heb ik eigen </a:t>
            </a:r>
            <a:r>
              <a:rPr lang="nl-NL" sz="3200" b="0" i="0" u="none" strike="noStrike" dirty="0" err="1">
                <a:solidFill>
                  <a:srgbClr val="000000"/>
                </a:solidFill>
                <a:effectLst/>
              </a:rPr>
              <a:t>chatbot</a:t>
            </a:r>
            <a:r>
              <a:rPr lang="nl-NL" sz="3200" b="0" i="0" u="none" strike="noStrike" dirty="0">
                <a:solidFill>
                  <a:srgbClr val="000000"/>
                </a:solidFill>
                <a:effectLst/>
              </a:rPr>
              <a:t> geregeld waarmee jullie zonder account kunnen chatten met ChatGPT-4. </a:t>
            </a:r>
            <a:endParaRPr lang="nl-NL" sz="3200" dirty="0"/>
          </a:p>
        </p:txBody>
      </p:sp>
    </p:spTree>
    <p:extLst>
      <p:ext uri="{BB962C8B-B14F-4D97-AF65-F5344CB8AC3E}">
        <p14:creationId xmlns:p14="http://schemas.microsoft.com/office/powerpoint/2010/main" val="3568519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jdelijke aanduiding voor inhoud 2">
            <a:extLst>
              <a:ext uri="{FF2B5EF4-FFF2-40B4-BE49-F238E27FC236}">
                <a16:creationId xmlns:a16="http://schemas.microsoft.com/office/drawing/2014/main" id="{C9821760-85A6-05FE-6240-6B9A87BC8D2C}"/>
              </a:ext>
            </a:extLst>
          </p:cNvPr>
          <p:cNvSpPr txBox="1">
            <a:spLocks/>
          </p:cNvSpPr>
          <p:nvPr/>
        </p:nvSpPr>
        <p:spPr>
          <a:xfrm>
            <a:off x="859808" y="2088947"/>
            <a:ext cx="4748332"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nl-NL" dirty="0"/>
          </a:p>
        </p:txBody>
      </p:sp>
      <p:sp>
        <p:nvSpPr>
          <p:cNvPr id="16" name="Tijdelijke aanduiding voor inhoud 2">
            <a:extLst>
              <a:ext uri="{FF2B5EF4-FFF2-40B4-BE49-F238E27FC236}">
                <a16:creationId xmlns:a16="http://schemas.microsoft.com/office/drawing/2014/main" id="{C9FE64BE-A72C-30E4-3AD3-D8718A90A816}"/>
              </a:ext>
            </a:extLst>
          </p:cNvPr>
          <p:cNvSpPr>
            <a:spLocks noGrp="1"/>
          </p:cNvSpPr>
          <p:nvPr>
            <p:ph idx="1"/>
          </p:nvPr>
        </p:nvSpPr>
        <p:spPr>
          <a:xfrm>
            <a:off x="838198" y="1825625"/>
            <a:ext cx="11103431" cy="4812242"/>
          </a:xfrm>
        </p:spPr>
        <p:txBody>
          <a:bodyPr>
            <a:noAutofit/>
          </a:bodyPr>
          <a:lstStyle/>
          <a:p>
            <a:pPr>
              <a:buFont typeface="Wingdings" pitchFamily="2" charset="2"/>
              <a:buChar char="§"/>
            </a:pPr>
            <a:r>
              <a:rPr lang="nl-NL" sz="3600" dirty="0"/>
              <a:t>Jullie gaan dadelijk zelf aan de slag. Alleen of met twee. </a:t>
            </a:r>
          </a:p>
          <a:p>
            <a:pPr>
              <a:buFont typeface="Wingdings" pitchFamily="2" charset="2"/>
              <a:buChar char="§"/>
            </a:pPr>
            <a:r>
              <a:rPr lang="nl-NL" sz="3600" dirty="0"/>
              <a:t>Loop je vast, geef het aan dan kijk ik of ik je kan helpen.</a:t>
            </a:r>
          </a:p>
          <a:p>
            <a:pPr>
              <a:buFont typeface="Wingdings" pitchFamily="2" charset="2"/>
              <a:buChar char="§"/>
            </a:pPr>
            <a:r>
              <a:rPr lang="nl-NL" sz="3600" dirty="0"/>
              <a:t>Als je niet krijgt wat je wilt van de AI, begin dan opnieuw (ververs de pagina) en vraag het net even anders.</a:t>
            </a:r>
          </a:p>
          <a:p>
            <a:pPr>
              <a:buFont typeface="Wingdings" pitchFamily="2" charset="2"/>
              <a:buChar char="§"/>
            </a:pPr>
            <a:r>
              <a:rPr lang="nl-NL" sz="3600" dirty="0"/>
              <a:t>Gaat het te snel of is iets niet duidelijk. Geef dat dan aan. </a:t>
            </a:r>
          </a:p>
          <a:p>
            <a:pPr>
              <a:buFont typeface="Wingdings" pitchFamily="2" charset="2"/>
              <a:buChar char="§"/>
            </a:pPr>
            <a:r>
              <a:rPr lang="nl-NL" sz="3600" dirty="0"/>
              <a:t>Wees niet bang om iets te proberen. Computers zijn geduldig en je kunt niets kapot maken. </a:t>
            </a:r>
          </a:p>
        </p:txBody>
      </p:sp>
      <p:sp>
        <p:nvSpPr>
          <p:cNvPr id="17" name="Titel 1">
            <a:extLst>
              <a:ext uri="{FF2B5EF4-FFF2-40B4-BE49-F238E27FC236}">
                <a16:creationId xmlns:a16="http://schemas.microsoft.com/office/drawing/2014/main" id="{A0891E93-FADA-4D1A-655F-37720DBE631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6000" b="1" dirty="0">
                <a:latin typeface="+mn-lt"/>
              </a:rPr>
              <a:t>Workshopformat</a:t>
            </a:r>
          </a:p>
        </p:txBody>
      </p:sp>
    </p:spTree>
    <p:extLst>
      <p:ext uri="{BB962C8B-B14F-4D97-AF65-F5344CB8AC3E}">
        <p14:creationId xmlns:p14="http://schemas.microsoft.com/office/powerpoint/2010/main" val="10840303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el 1">
            <a:extLst>
              <a:ext uri="{FF2B5EF4-FFF2-40B4-BE49-F238E27FC236}">
                <a16:creationId xmlns:a16="http://schemas.microsoft.com/office/drawing/2014/main" id="{A0891E93-FADA-4D1A-655F-37720DBE6318}"/>
              </a:ext>
            </a:extLst>
          </p:cNvPr>
          <p:cNvSpPr txBox="1">
            <a:spLocks/>
          </p:cNvSpPr>
          <p:nvPr/>
        </p:nvSpPr>
        <p:spPr>
          <a:xfrm>
            <a:off x="838201" y="365125"/>
            <a:ext cx="5251316" cy="180730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endParaRPr lang="en-US" b="1" dirty="0"/>
          </a:p>
        </p:txBody>
      </p:sp>
      <p:pic>
        <p:nvPicPr>
          <p:cNvPr id="4" name="Afbeelding 3" descr="Afbeelding met masker, horror, kunst, schedel&#10;&#10;Automatisch gegenereerde beschrijving">
            <a:extLst>
              <a:ext uri="{FF2B5EF4-FFF2-40B4-BE49-F238E27FC236}">
                <a16:creationId xmlns:a16="http://schemas.microsoft.com/office/drawing/2014/main" id="{69DAC7B8-0A61-7921-BB1F-DA58622966D8}"/>
              </a:ext>
            </a:extLst>
          </p:cNvPr>
          <p:cNvPicPr>
            <a:picLocks noChangeAspect="1"/>
          </p:cNvPicPr>
          <p:nvPr/>
        </p:nvPicPr>
        <p:blipFill rotWithShape="1">
          <a:blip r:embed="rId3"/>
          <a:srcRect l="1327" r="14544"/>
          <a:stretch/>
        </p:blipFill>
        <p:spPr>
          <a:xfrm>
            <a:off x="6419362" y="10"/>
            <a:ext cx="5769590"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6" name="Tijdelijke aanduiding voor inhoud 2">
            <a:extLst>
              <a:ext uri="{FF2B5EF4-FFF2-40B4-BE49-F238E27FC236}">
                <a16:creationId xmlns:a16="http://schemas.microsoft.com/office/drawing/2014/main" id="{C9821760-85A6-05FE-6240-6B9A87BC8D2C}"/>
              </a:ext>
            </a:extLst>
          </p:cNvPr>
          <p:cNvSpPr txBox="1">
            <a:spLocks/>
          </p:cNvSpPr>
          <p:nvPr/>
        </p:nvSpPr>
        <p:spPr>
          <a:xfrm>
            <a:off x="859808" y="2088947"/>
            <a:ext cx="4748332"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nl-NL" dirty="0"/>
          </a:p>
        </p:txBody>
      </p:sp>
      <p:sp>
        <p:nvSpPr>
          <p:cNvPr id="5" name="Titel 1">
            <a:extLst>
              <a:ext uri="{FF2B5EF4-FFF2-40B4-BE49-F238E27FC236}">
                <a16:creationId xmlns:a16="http://schemas.microsoft.com/office/drawing/2014/main" id="{50640F43-B793-D9D4-29EA-F4CEEDD70AF9}"/>
              </a:ext>
            </a:extLst>
          </p:cNvPr>
          <p:cNvSpPr>
            <a:spLocks noGrp="1"/>
          </p:cNvSpPr>
          <p:nvPr>
            <p:ph type="title"/>
          </p:nvPr>
        </p:nvSpPr>
        <p:spPr>
          <a:xfrm>
            <a:off x="838200" y="365125"/>
            <a:ext cx="10515600" cy="1325563"/>
          </a:xfrm>
        </p:spPr>
        <p:txBody>
          <a:bodyPr>
            <a:normAutofit/>
          </a:bodyPr>
          <a:lstStyle/>
          <a:p>
            <a:r>
              <a:rPr lang="nl-NL" sz="6000" b="1" dirty="0">
                <a:latin typeface="+mn-lt"/>
              </a:rPr>
              <a:t>Schrik niet!</a:t>
            </a:r>
          </a:p>
        </p:txBody>
      </p:sp>
      <p:sp>
        <p:nvSpPr>
          <p:cNvPr id="7" name="Tijdelijke aanduiding voor inhoud 2">
            <a:extLst>
              <a:ext uri="{FF2B5EF4-FFF2-40B4-BE49-F238E27FC236}">
                <a16:creationId xmlns:a16="http://schemas.microsoft.com/office/drawing/2014/main" id="{CAE13604-B022-F762-FE59-FC4341667949}"/>
              </a:ext>
            </a:extLst>
          </p:cNvPr>
          <p:cNvSpPr txBox="1">
            <a:spLocks/>
          </p:cNvSpPr>
          <p:nvPr/>
        </p:nvSpPr>
        <p:spPr>
          <a:xfrm>
            <a:off x="859808" y="1680633"/>
            <a:ext cx="5769591" cy="48122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nl-NL" sz="3200" dirty="0"/>
              <a:t>Er komen vandaag concepten </a:t>
            </a:r>
            <a:br>
              <a:rPr lang="nl-NL" sz="3200" dirty="0"/>
            </a:br>
            <a:r>
              <a:rPr lang="nl-NL" sz="3200" dirty="0"/>
              <a:t>en termen langs die je misschien niets zeggen. Dat is niet erg. </a:t>
            </a:r>
            <a:br>
              <a:rPr lang="nl-NL" sz="3200" dirty="0"/>
            </a:br>
            <a:r>
              <a:rPr lang="nl-NL" sz="3200" dirty="0"/>
              <a:t>Je hoeft ze ook niet per sé </a:t>
            </a:r>
            <a:br>
              <a:rPr lang="nl-NL" sz="3200" dirty="0"/>
            </a:br>
            <a:r>
              <a:rPr lang="nl-NL" sz="3200" dirty="0"/>
              <a:t>te onthouden of te snappen.</a:t>
            </a:r>
            <a:br>
              <a:rPr lang="nl-NL" sz="3200" dirty="0"/>
            </a:br>
            <a:endParaRPr lang="nl-NL" sz="3200" dirty="0"/>
          </a:p>
          <a:p>
            <a:pPr marL="0" indent="0">
              <a:buNone/>
            </a:pPr>
            <a:r>
              <a:rPr lang="nl-NL" sz="3200" dirty="0"/>
              <a:t>Het doel is vooral dat jullie nieuwe bronnen van informatie ontdekken en hoe je die bronnen kunt aanboren met AI.</a:t>
            </a:r>
          </a:p>
        </p:txBody>
      </p:sp>
      <p:sp>
        <p:nvSpPr>
          <p:cNvPr id="10" name="Tekstvak 9">
            <a:extLst>
              <a:ext uri="{FF2B5EF4-FFF2-40B4-BE49-F238E27FC236}">
                <a16:creationId xmlns:a16="http://schemas.microsoft.com/office/drawing/2014/main" id="{AC267143-F4C8-0E73-2B2E-A108A4D45F54}"/>
              </a:ext>
            </a:extLst>
          </p:cNvPr>
          <p:cNvSpPr txBox="1"/>
          <p:nvPr/>
        </p:nvSpPr>
        <p:spPr>
          <a:xfrm>
            <a:off x="10277102" y="6555179"/>
            <a:ext cx="1914898" cy="302821"/>
          </a:xfrm>
          <a:prstGeom prst="rect">
            <a:avLst/>
          </a:prstGeom>
          <a:noFill/>
          <a:ln>
            <a:noFill/>
          </a:ln>
        </p:spPr>
        <p:txBody>
          <a:bodyPr wrap="square" rtlCol="0">
            <a:noAutofit/>
          </a:bodyPr>
          <a:lstStyle/>
          <a:p>
            <a:pPr algn="ctr">
              <a:spcAft>
                <a:spcPts val="600"/>
              </a:spcAft>
            </a:pPr>
            <a:r>
              <a:rPr lang="nl-NL" sz="1300" dirty="0">
                <a:solidFill>
                  <a:schemeClr val="accent6"/>
                </a:solidFill>
              </a:rPr>
              <a:t>gegenereerde afbeelding</a:t>
            </a:r>
          </a:p>
        </p:txBody>
      </p:sp>
    </p:spTree>
    <p:extLst>
      <p:ext uri="{BB962C8B-B14F-4D97-AF65-F5344CB8AC3E}">
        <p14:creationId xmlns:p14="http://schemas.microsoft.com/office/powerpoint/2010/main" val="2248180900"/>
      </p:ext>
    </p:extLst>
  </p:cSld>
  <p:clrMapOvr>
    <a:masterClrMapping/>
  </p:clrMapOvr>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9.png"/></Relationships>
</file>

<file path=ppt/webextensions/webextension1.xml><?xml version="1.0" encoding="utf-8"?>
<we:webextension xmlns:we="http://schemas.microsoft.com/office/webextensions/webextension/2010/11" id="{00F22EA5-CD55-CC41-892B-960B12BE37F8}">
  <we:reference id="wa104295828" version="1.9.0.0" store="nl-NL"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www.schiphol.nl/api/proxy/v3/waittimes/security-filters&quot;,&quot;values&quot;:{},&quot;data&quot;:{&quot;uri&quot;:&quot;www.schiphol.nl/api/proxy/v3/waittimes/security-filters&quot;},&quot;secure&quot;:false}],&quot;name&quot;:&quot;www.schiphol.nl/api/proxy/v3/waittimes/security-filters&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7805</TotalTime>
  <Words>4871</Words>
  <Application>Microsoft Macintosh PowerPoint</Application>
  <PresentationFormat>Breedbeeld</PresentationFormat>
  <Paragraphs>423</Paragraphs>
  <Slides>61</Slides>
  <Notes>61</Notes>
  <HiddenSlides>0</HiddenSlides>
  <MMClips>0</MMClips>
  <ScaleCrop>false</ScaleCrop>
  <HeadingPairs>
    <vt:vector size="6" baseType="variant">
      <vt:variant>
        <vt:lpstr>Gebruikte lettertypen</vt:lpstr>
      </vt:variant>
      <vt:variant>
        <vt:i4>12</vt:i4>
      </vt:variant>
      <vt:variant>
        <vt:lpstr>Thema</vt:lpstr>
      </vt:variant>
      <vt:variant>
        <vt:i4>1</vt:i4>
      </vt:variant>
      <vt:variant>
        <vt:lpstr>Diatitels</vt:lpstr>
      </vt:variant>
      <vt:variant>
        <vt:i4>61</vt:i4>
      </vt:variant>
    </vt:vector>
  </HeadingPairs>
  <TitlesOfParts>
    <vt:vector size="74" baseType="lpstr">
      <vt:lpstr>__Inter_8f9154</vt:lpstr>
      <vt:lpstr>-apple-system</vt:lpstr>
      <vt:lpstr>Arial</vt:lpstr>
      <vt:lpstr>Calibri</vt:lpstr>
      <vt:lpstr>Calibri Light</vt:lpstr>
      <vt:lpstr>Comic Sans MS</vt:lpstr>
      <vt:lpstr>Courier New</vt:lpstr>
      <vt:lpstr>SDGlitchDemo</vt:lpstr>
      <vt:lpstr>Söhne</vt:lpstr>
      <vt:lpstr>ui-monospace</vt:lpstr>
      <vt:lpstr>var(--zi-font-sans)</vt:lpstr>
      <vt:lpstr>Wingdings</vt:lpstr>
      <vt:lpstr>Kantoorthema</vt:lpstr>
      <vt:lpstr>SUCCESVERHALEN MAAK JE MET AI  de workshop waar je met ChatGPT code gaat schrijven</vt:lpstr>
      <vt:lpstr>PowerPoint-presentatie</vt:lpstr>
      <vt:lpstr>PowerPoint-presentatie</vt:lpstr>
      <vt:lpstr>PowerPoint-presentatie</vt:lpstr>
      <vt:lpstr>PowerPoint-presentatie</vt:lpstr>
      <vt:lpstr>PowerPoint-presentatie</vt:lpstr>
      <vt:lpstr>regiohelden.zapier.app</vt:lpstr>
      <vt:lpstr>PowerPoint-presentatie</vt:lpstr>
      <vt:lpstr>Schrik niet!</vt:lpstr>
      <vt:lpstr>De AI-Code Code</vt:lpstr>
      <vt:lpstr>OeFENING I - GooGLE DORKING</vt:lpstr>
      <vt:lpstr>PowerPoint-presentatie</vt:lpstr>
      <vt:lpstr>PowerPoint-presentatie</vt:lpstr>
      <vt:lpstr>PowerPoint-presentatie</vt:lpstr>
      <vt:lpstr>PowerPoint-presentatie</vt:lpstr>
      <vt:lpstr>PowerPoint-presentatie</vt:lpstr>
      <vt:lpstr>OEFENING II - WIKIDATA</vt:lpstr>
      <vt:lpstr>PowerPoint-presentatie</vt:lpstr>
      <vt:lpstr>PowerPoint-presentatie</vt:lpstr>
      <vt:lpstr>PowerPoint-presentatie</vt:lpstr>
      <vt:lpstr>PowerPoint-presentatie</vt:lpstr>
      <vt:lpstr>PowerPoint-presentatie</vt:lpstr>
      <vt:lpstr>OEFENING III - OPEN STREET MAP</vt:lpstr>
      <vt:lpstr>PowerPoint-presentatie</vt:lpstr>
      <vt:lpstr>PowerPoint-presentatie</vt:lpstr>
      <vt:lpstr>PowerPoint-presentatie</vt:lpstr>
      <vt:lpstr>PowerPoint-presentatie</vt:lpstr>
      <vt:lpstr>PowerPoint-presentatie</vt:lpstr>
      <vt:lpstr>PowerPoint-presentatie</vt:lpstr>
      <vt:lpstr>PowerPoint-presentatie</vt:lpstr>
      <vt:lpstr>OEFENING IV - PYTHON EN  GOOGLE COLAB</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OEFENING V - API SCRAPEN</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ZONDER AI WAS DIT VERHAAL NOOIT GEMAAKT</vt:lpstr>
      <vt:lpstr>PowerPoint-presentatie</vt:lpstr>
      <vt:lpstr>PowerPoint-presentatie</vt:lpstr>
      <vt:lpstr>PowerPoint-presentatie</vt:lpstr>
      <vt:lpstr>PowerPoint-presentatie</vt:lpstr>
      <vt:lpstr>PowerPoint-presentatie</vt:lpstr>
      <vt:lpstr>PowerPoint-presentatie</vt:lpstr>
      <vt:lpstr>PowerPoint-presentatie</vt:lpstr>
      <vt:lpstr>AFRONDING</vt:lpstr>
      <vt:lpstr>PowerPoint-presentatie</vt:lpstr>
      <vt:lpstr>PowerPoint-presentatie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kunstmatige  intelligentie  op de  lokale redactie</dc:title>
  <dc:creator>Just Vervaart</dc:creator>
  <cp:lastModifiedBy>Just Vervaart</cp:lastModifiedBy>
  <cp:revision>191</cp:revision>
  <dcterms:created xsi:type="dcterms:W3CDTF">2023-05-17T12:37:11Z</dcterms:created>
  <dcterms:modified xsi:type="dcterms:W3CDTF">2024-04-11T05:54:53Z</dcterms:modified>
</cp:coreProperties>
</file>